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  <p:sldId id="276" r:id="rId11"/>
    <p:sldId id="263" r:id="rId12"/>
    <p:sldId id="288" r:id="rId13"/>
    <p:sldId id="273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75" r:id="rId26"/>
    <p:sldId id="291" r:id="rId27"/>
    <p:sldId id="290" r:id="rId28"/>
    <p:sldId id="292" r:id="rId29"/>
    <p:sldId id="293" r:id="rId30"/>
    <p:sldId id="294" r:id="rId31"/>
    <p:sldId id="295" r:id="rId32"/>
    <p:sldId id="296" r:id="rId33"/>
    <p:sldId id="297" r:id="rId34"/>
    <p:sldId id="298" r:id="rId35"/>
    <p:sldId id="300" r:id="rId36"/>
    <p:sldId id="299" r:id="rId37"/>
    <p:sldId id="301" r:id="rId38"/>
    <p:sldId id="302" r:id="rId39"/>
    <p:sldId id="303" r:id="rId40"/>
    <p:sldId id="304" r:id="rId41"/>
    <p:sldId id="305" r:id="rId42"/>
    <p:sldId id="306" r:id="rId43"/>
    <p:sldId id="307" r:id="rId44"/>
    <p:sldId id="308" r:id="rId45"/>
    <p:sldId id="289" r:id="rId46"/>
    <p:sldId id="274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65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95"/>
    <p:restoredTop sz="94727"/>
  </p:normalViewPr>
  <p:slideViewPr>
    <p:cSldViewPr snapToGrid="0" snapToObjects="1">
      <p:cViewPr>
        <p:scale>
          <a:sx n="76" d="100"/>
          <a:sy n="76" d="100"/>
        </p:scale>
        <p:origin x="158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34.png>
</file>

<file path=ppt/media/image36.png>
</file>

<file path=ppt/media/image38.png>
</file>

<file path=ppt/media/image4.png>
</file>

<file path=ppt/media/image5.png>
</file>

<file path=ppt/media/image5.tiff>
</file>

<file path=ppt/media/image6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D7D513-9B42-3149-9CEC-F622A81CF2B0}" type="datetimeFigureOut">
              <a:rPr kumimoji="1" lang="ja-JP" altLang="en-US" smtClean="0"/>
              <a:t>2016/11/24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9886B1-2260-D945-B8EA-1B910A361B2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955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9886B1-2260-D945-B8EA-1B910A361B25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3742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23651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ja-JP" altLang="en-US" sz="1350"/>
          </a:p>
        </p:txBody>
      </p:sp>
      <p:pic>
        <p:nvPicPr>
          <p:cNvPr id="5" name="Picture 23" descr="t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8415"/>
            <a:ext cx="9144000" cy="3919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0" y="2133602"/>
            <a:ext cx="9144000" cy="22320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ja-JP" altLang="en-US" sz="1350"/>
          </a:p>
        </p:txBody>
      </p:sp>
      <p:pic>
        <p:nvPicPr>
          <p:cNvPr id="7" name="Picture 24" descr="logomark1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222250"/>
            <a:ext cx="273685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25"/>
          <p:cNvSpPr>
            <a:spLocks noChangeArrowheads="1"/>
          </p:cNvSpPr>
          <p:nvPr/>
        </p:nvSpPr>
        <p:spPr bwMode="auto">
          <a:xfrm>
            <a:off x="0" y="2060575"/>
            <a:ext cx="9144000" cy="73025"/>
          </a:xfrm>
          <a:prstGeom prst="rect">
            <a:avLst/>
          </a:prstGeom>
          <a:solidFill>
            <a:srgbClr val="9CB66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ja-JP" altLang="en-US" sz="1350"/>
          </a:p>
        </p:txBody>
      </p:sp>
      <p:sp>
        <p:nvSpPr>
          <p:cNvPr id="9" name="Rectangle 26"/>
          <p:cNvSpPr>
            <a:spLocks noChangeArrowheads="1"/>
          </p:cNvSpPr>
          <p:nvPr/>
        </p:nvSpPr>
        <p:spPr bwMode="auto">
          <a:xfrm>
            <a:off x="0" y="4365627"/>
            <a:ext cx="9144000" cy="73025"/>
          </a:xfrm>
          <a:prstGeom prst="rect">
            <a:avLst/>
          </a:prstGeom>
          <a:solidFill>
            <a:srgbClr val="9CB66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ja-JP" altLang="en-US" sz="1350"/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95288" y="2349502"/>
            <a:ext cx="8353425" cy="1152525"/>
          </a:xfrm>
        </p:spPr>
        <p:txBody>
          <a:bodyPr anchor="t"/>
          <a:lstStyle>
            <a:lvl1pPr algn="ctr">
              <a:defRPr sz="2850">
                <a:solidFill>
                  <a:srgbClr val="1C1C1C"/>
                </a:solidFill>
              </a:defRPr>
            </a:lvl1pPr>
          </a:lstStyle>
          <a:p>
            <a:pPr lvl="0"/>
            <a:r>
              <a:rPr lang="ja-JP" altLang="en-US" noProof="0" smtClean="0"/>
              <a:t>マスター タイトルの書式設定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96875" y="3573463"/>
            <a:ext cx="8351838" cy="576262"/>
          </a:xfrm>
        </p:spPr>
        <p:txBody>
          <a:bodyPr/>
          <a:lstStyle>
            <a:lvl1pPr marL="0" indent="0" algn="ctr">
              <a:defRPr sz="1800">
                <a:solidFill>
                  <a:srgbClr val="1C1C1C"/>
                </a:solidFill>
              </a:defRPr>
            </a:lvl1pPr>
          </a:lstStyle>
          <a:p>
            <a:pPr lvl="0"/>
            <a:r>
              <a:rPr lang="ja-JP" altLang="en-US" noProof="0" smtClean="0"/>
              <a:t>マスター サブタイトルの書式設定</a:t>
            </a: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96076" y="692152"/>
            <a:ext cx="2124075" cy="5400675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23851" y="692152"/>
            <a:ext cx="6219825" cy="540067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106877" y="71252"/>
            <a:ext cx="8933215" cy="95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7" name="スライド番号プレースホルダー 5"/>
          <p:cNvSpPr txBox="1">
            <a:spLocks/>
          </p:cNvSpPr>
          <p:nvPr userDrawn="1"/>
        </p:nvSpPr>
        <p:spPr>
          <a:xfrm>
            <a:off x="6982691" y="71252"/>
            <a:ext cx="2057400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900" smtClean="0"/>
              <a:pPr/>
              <a:t>‹#›</a:t>
            </a:fld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71143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ja-JP" altLang="en-US" dirty="0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ja-JP" alt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755464" y="-23282"/>
            <a:ext cx="1388536" cy="484188"/>
          </a:xfrm>
          <a:ln/>
        </p:spPr>
        <p:txBody>
          <a:bodyPr/>
          <a:lstStyle>
            <a:lvl1pPr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r>
              <a:rPr lang="en-US" dirty="0" smtClean="0"/>
              <a:t> / 46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23850" y="1268413"/>
            <a:ext cx="4171950" cy="48244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268413"/>
            <a:ext cx="4171950" cy="48244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スライド番号プレースホルダー 5"/>
          <p:cNvSpPr txBox="1">
            <a:spLocks/>
          </p:cNvSpPr>
          <p:nvPr userDrawn="1"/>
        </p:nvSpPr>
        <p:spPr>
          <a:xfrm>
            <a:off x="6982691" y="71252"/>
            <a:ext cx="2057400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900" smtClean="0"/>
              <a:pPr/>
              <a:t>‹#›</a:t>
            </a:fld>
            <a:endParaRPr lang="en-US" sz="900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ja-JP" altLang="en-US" noProof="0" smtClean="0"/>
              <a:t>プレースホルダーまでドラッグするかアイコンをクリックして図を追加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1" name="Rectangle 7"/>
          <p:cNvSpPr>
            <a:spLocks noChangeArrowheads="1"/>
          </p:cNvSpPr>
          <p:nvPr/>
        </p:nvSpPr>
        <p:spPr bwMode="auto">
          <a:xfrm>
            <a:off x="0" y="0"/>
            <a:ext cx="9144000" cy="476250"/>
          </a:xfrm>
          <a:prstGeom prst="rect">
            <a:avLst/>
          </a:prstGeom>
          <a:solidFill>
            <a:srgbClr val="23651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ja-JP" altLang="en-US" sz="1350"/>
          </a:p>
        </p:txBody>
      </p:sp>
      <p:pic>
        <p:nvPicPr>
          <p:cNvPr id="1027" name="Picture 16" descr="tmp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54356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3850" y="692150"/>
            <a:ext cx="8496300" cy="50958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</a:t>
            </a:r>
            <a:r>
              <a:rPr lang="en-US" altLang="ja-JP"/>
              <a:t> </a:t>
            </a:r>
            <a:r>
              <a:rPr lang="ja-JP" altLang="en-US"/>
              <a:t>タイトルの書式設定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3850" y="1268413"/>
            <a:ext cx="8496300" cy="48244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</a:t>
            </a:r>
            <a:r>
              <a:rPr lang="en-US" altLang="ja-JP"/>
              <a:t> </a:t>
            </a:r>
            <a:r>
              <a:rPr lang="ja-JP" altLang="en-US"/>
              <a:t>テキストの書式設定</a:t>
            </a:r>
            <a:endParaRPr lang="en-US" altLang="ja-JP"/>
          </a:p>
          <a:p>
            <a:pPr lvl="1"/>
            <a:r>
              <a:rPr lang="ja-JP" altLang="en-US"/>
              <a:t>第</a:t>
            </a:r>
            <a:r>
              <a:rPr lang="en-US" altLang="ja-JP"/>
              <a:t> 2 </a:t>
            </a:r>
            <a:r>
              <a:rPr lang="ja-JP" altLang="en-US"/>
              <a:t>レベル</a:t>
            </a:r>
            <a:endParaRPr lang="en-US" altLang="ja-JP"/>
          </a:p>
          <a:p>
            <a:pPr lvl="2"/>
            <a:r>
              <a:rPr lang="ja-JP" altLang="en-US"/>
              <a:t>第</a:t>
            </a:r>
            <a:r>
              <a:rPr lang="en-US" altLang="ja-JP"/>
              <a:t> 3 </a:t>
            </a:r>
            <a:r>
              <a:rPr lang="ja-JP" altLang="en-US"/>
              <a:t>レベル</a:t>
            </a:r>
            <a:endParaRPr lang="en-US" altLang="ja-JP"/>
          </a:p>
          <a:p>
            <a:pPr lvl="3"/>
            <a:r>
              <a:rPr lang="ja-JP" altLang="en-US"/>
              <a:t>第</a:t>
            </a:r>
            <a:r>
              <a:rPr lang="en-US" altLang="ja-JP"/>
              <a:t> 4 </a:t>
            </a:r>
            <a:r>
              <a:rPr lang="ja-JP" altLang="en-US"/>
              <a:t>レベル</a:t>
            </a:r>
            <a:endParaRPr lang="en-US" altLang="ja-JP"/>
          </a:p>
          <a:p>
            <a:pPr lvl="4"/>
            <a:r>
              <a:rPr lang="ja-JP" altLang="en-US"/>
              <a:t>第</a:t>
            </a:r>
            <a:r>
              <a:rPr lang="en-US" altLang="ja-JP"/>
              <a:t> 5 </a:t>
            </a:r>
            <a:r>
              <a:rPr lang="ja-JP" altLang="en-US"/>
              <a:t>レベル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34363" y="44450"/>
            <a:ext cx="801687" cy="48418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00" smtClean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31" name="Picture 12" descr="logomark1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025" y="6188075"/>
            <a:ext cx="2160588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8" name="Text Box 14"/>
          <p:cNvSpPr txBox="1">
            <a:spLocks noChangeArrowheads="1"/>
          </p:cNvSpPr>
          <p:nvPr/>
        </p:nvSpPr>
        <p:spPr bwMode="auto">
          <a:xfrm>
            <a:off x="4264026" y="-282575"/>
            <a:ext cx="3116263" cy="300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defRPr/>
            </a:pPr>
            <a:endParaRPr lang="ja-JP" altLang="en-US" sz="1350"/>
          </a:p>
        </p:txBody>
      </p:sp>
      <p:sp>
        <p:nvSpPr>
          <p:cNvPr id="11279" name="Rectangle 15"/>
          <p:cNvSpPr>
            <a:spLocks noChangeArrowheads="1"/>
          </p:cNvSpPr>
          <p:nvPr/>
        </p:nvSpPr>
        <p:spPr bwMode="auto">
          <a:xfrm flipV="1">
            <a:off x="0" y="6165852"/>
            <a:ext cx="9144000" cy="36513"/>
          </a:xfrm>
          <a:prstGeom prst="rect">
            <a:avLst/>
          </a:prstGeom>
          <a:solidFill>
            <a:srgbClr val="23651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rot="10800000" wrap="none" anchor="ctr"/>
          <a:lstStyle/>
          <a:p>
            <a:pPr algn="ctr">
              <a:defRPr/>
            </a:pPr>
            <a:endParaRPr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5755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22" r:id="rId1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defRPr kumimoji="1" sz="21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kumimoji="1" sz="1500">
          <a:solidFill>
            <a:schemeClr val="tx1"/>
          </a:solidFill>
          <a:latin typeface="+mn-lt"/>
          <a:ea typeface="+mn-ea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kumimoji="1" sz="1500">
          <a:solidFill>
            <a:schemeClr val="tx1"/>
          </a:solidFill>
          <a:latin typeface="+mn-lt"/>
          <a:ea typeface="+mn-ea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kumimoji="1" sz="1500">
          <a:solidFill>
            <a:schemeClr val="tx1"/>
          </a:solidFill>
          <a:latin typeface="+mn-lt"/>
          <a:ea typeface="+mn-ea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kumimoji="1" sz="1500">
          <a:solidFill>
            <a:schemeClr val="tx1"/>
          </a:solidFill>
          <a:latin typeface="+mn-lt"/>
          <a:ea typeface="+mn-ea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kumimoji="1" sz="1500">
          <a:solidFill>
            <a:schemeClr val="tx1"/>
          </a:solidFill>
          <a:latin typeface="+mn-lt"/>
          <a:ea typeface="+mn-ea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kumimoji="1" sz="1500">
          <a:solidFill>
            <a:schemeClr val="tx1"/>
          </a:solidFill>
          <a:latin typeface="+mn-lt"/>
          <a:ea typeface="+mn-ea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kumimoji="1" sz="15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png"/><Relationship Id="rId12" Type="http://schemas.openxmlformats.org/officeDocument/2006/relationships/image" Target="../media/image15.png"/><Relationship Id="rId13" Type="http://schemas.openxmlformats.org/officeDocument/2006/relationships/image" Target="../media/image16.png"/><Relationship Id="rId14" Type="http://schemas.openxmlformats.org/officeDocument/2006/relationships/image" Target="../media/image17.png"/><Relationship Id="rId15" Type="http://schemas.openxmlformats.org/officeDocument/2006/relationships/image" Target="../media/image18.png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43794" y="2779976"/>
            <a:ext cx="6858000" cy="1790700"/>
          </a:xfrm>
        </p:spPr>
        <p:txBody>
          <a:bodyPr/>
          <a:lstStyle/>
          <a:p>
            <a:r>
              <a:rPr kumimoji="1" lang="ja-JP" altLang="en-US" sz="4800" dirty="0" smtClean="0"/>
              <a:t>トポロジカルソート</a:t>
            </a:r>
            <a:endParaRPr kumimoji="1" lang="ja-JP" altLang="en-US" sz="48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396875" y="5114396"/>
            <a:ext cx="8351838" cy="576262"/>
          </a:xfrm>
        </p:spPr>
        <p:txBody>
          <a:bodyPr>
            <a:noAutofit/>
          </a:bodyPr>
          <a:lstStyle/>
          <a:p>
            <a:r>
              <a:rPr lang="ja-JP" altLang="en-US" sz="3200" b="1" dirty="0">
                <a:solidFill>
                  <a:schemeClr val="bg1"/>
                </a:solidFill>
              </a:rPr>
              <a:t>大規模知識処理研究室　</a:t>
            </a:r>
            <a:r>
              <a:rPr lang="en-US" altLang="ja-JP" sz="3200" b="1" dirty="0">
                <a:solidFill>
                  <a:schemeClr val="bg1"/>
                </a:solidFill>
              </a:rPr>
              <a:t>M</a:t>
            </a:r>
            <a:r>
              <a:rPr lang="ja-JP" altLang="en-US" sz="3200" b="1" dirty="0">
                <a:solidFill>
                  <a:schemeClr val="bg1"/>
                </a:solidFill>
              </a:rPr>
              <a:t>２</a:t>
            </a:r>
            <a:endParaRPr lang="en-US" altLang="ja-JP" sz="3200" b="1" dirty="0">
              <a:solidFill>
                <a:schemeClr val="bg1"/>
              </a:solidFill>
            </a:endParaRPr>
          </a:p>
          <a:p>
            <a:r>
              <a:rPr lang="ja-JP" altLang="en-US" sz="3200" b="1" dirty="0">
                <a:solidFill>
                  <a:schemeClr val="bg1"/>
                </a:solidFill>
              </a:rPr>
              <a:t>竹内　文登</a:t>
            </a:r>
          </a:p>
        </p:txBody>
      </p:sp>
    </p:spTree>
    <p:extLst>
      <p:ext uri="{BB962C8B-B14F-4D97-AF65-F5344CB8AC3E}">
        <p14:creationId xmlns:p14="http://schemas.microsoft.com/office/powerpoint/2010/main" val="26461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その前に</a:t>
            </a:r>
            <a:r>
              <a:rPr kumimoji="1" lang="en-US" altLang="ja-JP" dirty="0" smtClean="0"/>
              <a:t>DAG</a:t>
            </a:r>
            <a:r>
              <a:rPr kumimoji="1" lang="ja-JP" altLang="en-US" dirty="0" smtClean="0"/>
              <a:t>の重要な性質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ja-JP" dirty="0" smtClean="0"/>
              <a:t>DAG G</a:t>
            </a:r>
            <a:r>
              <a:rPr kumimoji="1" lang="ja-JP" altLang="en-US" dirty="0" smtClean="0"/>
              <a:t>には入ってくる辺のない頂点</a:t>
            </a:r>
            <a:r>
              <a:rPr kumimoji="1" lang="en-US" altLang="ja-JP" dirty="0" smtClean="0"/>
              <a:t> v </a:t>
            </a:r>
            <a:r>
              <a:rPr kumimoji="1" lang="ja-JP" altLang="en-US" dirty="0" smtClean="0"/>
              <a:t>が存在する</a:t>
            </a:r>
            <a:endParaRPr kumimoji="1" lang="en-US" altLang="ja-JP" dirty="0" smtClean="0"/>
          </a:p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それらの頂点はトポロジカルソートの最初の頂点になれる</a:t>
            </a:r>
            <a:endParaRPr lang="en-US" altLang="ja-JP" dirty="0" smtClean="0"/>
          </a:p>
          <a:p>
            <a:pPr marL="342900" indent="-342900">
              <a:buFont typeface="Arial" charset="0"/>
              <a:buChar char="•"/>
            </a:pPr>
            <a:r>
              <a:rPr kumimoji="1" lang="ja-JP" altLang="en-US" dirty="0" smtClean="0"/>
              <a:t>その頂点を除いたグラフも</a:t>
            </a:r>
            <a:r>
              <a:rPr kumimoji="1" lang="en-US" altLang="ja-JP" dirty="0" smtClean="0"/>
              <a:t>DAG</a:t>
            </a:r>
            <a:r>
              <a:rPr kumimoji="1" lang="ja-JP" altLang="en-US" dirty="0" smtClean="0"/>
              <a:t>である</a:t>
            </a:r>
            <a:endParaRPr kumimoji="1" lang="en-US" altLang="ja-JP" dirty="0" smtClean="0"/>
          </a:p>
          <a:p>
            <a:pPr marL="342900" indent="-342900">
              <a:buFont typeface="Arial" charset="0"/>
              <a:buChar char="•"/>
            </a:pPr>
            <a:r>
              <a:rPr lang="ja-JP" altLang="en-US" dirty="0"/>
              <a:t>以下、繰り返し</a:t>
            </a:r>
          </a:p>
          <a:p>
            <a:pPr marL="342900" indent="-342900">
              <a:buFont typeface="Arial" charset="0"/>
              <a:buChar char="•"/>
            </a:pPr>
            <a:endParaRPr kumimoji="1" lang="en-US" altLang="ja-JP" dirty="0" smtClean="0"/>
          </a:p>
        </p:txBody>
      </p:sp>
      <p:grpSp>
        <p:nvGrpSpPr>
          <p:cNvPr id="4" name="図形グループ 3"/>
          <p:cNvGrpSpPr/>
          <p:nvPr/>
        </p:nvGrpSpPr>
        <p:grpSpPr>
          <a:xfrm>
            <a:off x="2788743" y="3585321"/>
            <a:ext cx="3566513" cy="2507504"/>
            <a:chOff x="1567002" y="2751082"/>
            <a:chExt cx="4755350" cy="3343339"/>
          </a:xfrm>
        </p:grpSpPr>
        <p:sp>
          <p:nvSpPr>
            <p:cNvPr id="7" name="円/楕円 6"/>
            <p:cNvSpPr/>
            <p:nvPr/>
          </p:nvSpPr>
          <p:spPr>
            <a:xfrm>
              <a:off x="4721771" y="2751082"/>
              <a:ext cx="583325" cy="583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8" name="円/楕円 7"/>
            <p:cNvSpPr/>
            <p:nvPr/>
          </p:nvSpPr>
          <p:spPr>
            <a:xfrm>
              <a:off x="1567002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円/楕円 9"/>
            <p:cNvSpPr/>
            <p:nvPr/>
          </p:nvSpPr>
          <p:spPr>
            <a:xfrm>
              <a:off x="3637891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直線矢印コネクタ 11"/>
            <p:cNvCxnSpPr>
              <a:endCxn id="17" idx="7"/>
            </p:cNvCxnSpPr>
            <p:nvPr/>
          </p:nvCxnSpPr>
          <p:spPr>
            <a:xfrm flipH="1">
              <a:off x="4135790" y="3248981"/>
              <a:ext cx="671407" cy="9459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円/楕円 12"/>
            <p:cNvSpPr/>
            <p:nvPr/>
          </p:nvSpPr>
          <p:spPr>
            <a:xfrm>
              <a:off x="5739027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直線矢印コネクタ 13"/>
            <p:cNvCxnSpPr/>
            <p:nvPr/>
          </p:nvCxnSpPr>
          <p:spPr>
            <a:xfrm>
              <a:off x="5219670" y="3248981"/>
              <a:ext cx="604783" cy="9459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円/楕円 14"/>
            <p:cNvSpPr/>
            <p:nvPr/>
          </p:nvSpPr>
          <p:spPr>
            <a:xfrm>
              <a:off x="2585545" y="5511096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直線矢印コネクタ 15"/>
            <p:cNvCxnSpPr>
              <a:stCxn id="12" idx="5"/>
            </p:cNvCxnSpPr>
            <p:nvPr/>
          </p:nvCxnSpPr>
          <p:spPr>
            <a:xfrm>
              <a:off x="2064901" y="4607442"/>
              <a:ext cx="606070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/>
            <p:cNvCxnSpPr>
              <a:stCxn id="17" idx="3"/>
            </p:cNvCxnSpPr>
            <p:nvPr/>
          </p:nvCxnSpPr>
          <p:spPr>
            <a:xfrm flipH="1">
              <a:off x="3083444" y="4607442"/>
              <a:ext cx="639873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円/楕円 17"/>
            <p:cNvSpPr/>
            <p:nvPr/>
          </p:nvSpPr>
          <p:spPr>
            <a:xfrm>
              <a:off x="4721771" y="5511096"/>
              <a:ext cx="583325" cy="583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直線矢印コネクタ 18"/>
            <p:cNvCxnSpPr>
              <a:endCxn id="17" idx="6"/>
            </p:cNvCxnSpPr>
            <p:nvPr/>
          </p:nvCxnSpPr>
          <p:spPr>
            <a:xfrm flipH="1">
              <a:off x="4221216" y="4401206"/>
              <a:ext cx="151781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/>
            <p:cNvCxnSpPr>
              <a:stCxn id="17" idx="2"/>
              <a:endCxn id="12" idx="6"/>
            </p:cNvCxnSpPr>
            <p:nvPr/>
          </p:nvCxnSpPr>
          <p:spPr>
            <a:xfrm flipH="1">
              <a:off x="2150327" y="4401206"/>
              <a:ext cx="148756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矢印コネクタ 20"/>
            <p:cNvCxnSpPr/>
            <p:nvPr/>
          </p:nvCxnSpPr>
          <p:spPr>
            <a:xfrm flipH="1">
              <a:off x="3168870" y="5802759"/>
              <a:ext cx="155290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/>
            <p:cNvCxnSpPr>
              <a:endCxn id="17" idx="5"/>
            </p:cNvCxnSpPr>
            <p:nvPr/>
          </p:nvCxnSpPr>
          <p:spPr>
            <a:xfrm flipH="1" flipV="1">
              <a:off x="4135790" y="4607442"/>
              <a:ext cx="671407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/>
            <p:cNvCxnSpPr/>
            <p:nvPr/>
          </p:nvCxnSpPr>
          <p:spPr>
            <a:xfrm flipV="1">
              <a:off x="5219670" y="4607442"/>
              <a:ext cx="604783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82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トポロジカル</a:t>
            </a:r>
            <a:r>
              <a:rPr lang="ja-JP" altLang="en-US" dirty="0" smtClean="0"/>
              <a:t>ソート</a:t>
            </a:r>
            <a:r>
              <a:rPr kumimoji="1" lang="ja-JP" altLang="en-US" dirty="0" smtClean="0"/>
              <a:t>を求めるアルゴリズム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最初の頂点を見つけ、削除して、を繰り返す。</a:t>
            </a:r>
            <a:endParaRPr lang="en-US" altLang="ja-JP" dirty="0" smtClean="0"/>
          </a:p>
          <a:p>
            <a:pPr marL="342900" indent="-342900">
              <a:buFont typeface="Arial" charset="0"/>
              <a:buChar char="•"/>
            </a:pPr>
            <a:endParaRPr lang="en-US" altLang="ja-JP" dirty="0"/>
          </a:p>
          <a:p>
            <a:pPr marL="342900" indent="-342900">
              <a:buFont typeface="Arial" charset="0"/>
              <a:buChar char="•"/>
            </a:pPr>
            <a:r>
              <a:rPr lang="en-US" altLang="ja-JP" dirty="0" smtClean="0"/>
              <a:t>G</a:t>
            </a:r>
            <a:r>
              <a:rPr lang="ja-JP" altLang="en-US" dirty="0" smtClean="0"/>
              <a:t>のトポロジカルソートの計算：</a:t>
            </a:r>
            <a:endParaRPr kumimoji="1" lang="en-US" altLang="ja-JP" dirty="0" smtClean="0"/>
          </a:p>
          <a:p>
            <a:pPr marL="642938" lvl="1" indent="-342900">
              <a:buFont typeface="Arial" charset="0"/>
              <a:buChar char="•"/>
            </a:pPr>
            <a:r>
              <a:rPr lang="ja-JP" altLang="en-US" dirty="0" smtClean="0"/>
              <a:t>まず</a:t>
            </a:r>
            <a:r>
              <a:rPr kumimoji="1" lang="ja-JP" altLang="en-US" dirty="0" smtClean="0"/>
              <a:t>入ってくる辺のない頂点</a:t>
            </a:r>
            <a:r>
              <a:rPr kumimoji="1" lang="en-US" altLang="ja-JP" dirty="0" smtClean="0"/>
              <a:t> v </a:t>
            </a:r>
            <a:r>
              <a:rPr kumimoji="1" lang="ja-JP" altLang="en-US" dirty="0" smtClean="0"/>
              <a:t>を求める</a:t>
            </a:r>
            <a:endParaRPr lang="en-US" altLang="ja-JP" dirty="0" smtClean="0"/>
          </a:p>
          <a:p>
            <a:pPr marL="642938" lvl="1" indent="-342900">
              <a:buFont typeface="Arial" charset="0"/>
              <a:buChar char="•"/>
            </a:pPr>
            <a:r>
              <a:rPr lang="en-US" altLang="ja-JP" dirty="0" smtClean="0"/>
              <a:t>G</a:t>
            </a:r>
            <a:r>
              <a:rPr lang="ja-JP" altLang="en-US" dirty="0" smtClean="0"/>
              <a:t>から</a:t>
            </a:r>
            <a:r>
              <a:rPr lang="en-US" altLang="ja-JP" dirty="0" smtClean="0"/>
              <a:t> v </a:t>
            </a:r>
            <a:r>
              <a:rPr lang="ja-JP" altLang="en-US" dirty="0" smtClean="0"/>
              <a:t>を削除する</a:t>
            </a:r>
            <a:endParaRPr lang="en-US" altLang="ja-JP" dirty="0" smtClean="0"/>
          </a:p>
          <a:p>
            <a:pPr marL="642938" lvl="1" indent="-342900">
              <a:buFont typeface="Arial" charset="0"/>
              <a:buChar char="•"/>
            </a:pPr>
            <a:r>
              <a:rPr kumimoji="1" lang="ja-JP" altLang="en-US" dirty="0" smtClean="0"/>
              <a:t>再帰的に</a:t>
            </a:r>
            <a:r>
              <a:rPr kumimoji="1" lang="en-US" altLang="ja-JP" dirty="0" smtClean="0"/>
              <a:t> G – {v} </a:t>
            </a:r>
            <a:r>
              <a:rPr kumimoji="1" lang="ja-JP" altLang="en-US" dirty="0" smtClean="0"/>
              <a:t>のトポロジカル順序を求め、</a:t>
            </a:r>
            <a:r>
              <a:rPr kumimoji="1" lang="en-US" altLang="ja-JP" dirty="0" smtClean="0"/>
              <a:t>v</a:t>
            </a:r>
            <a:r>
              <a:rPr kumimoji="1" lang="ja-JP" altLang="en-US" dirty="0" smtClean="0"/>
              <a:t>の後に繋ぐ</a:t>
            </a:r>
            <a:endParaRPr kumimoji="1" lang="en-US" altLang="ja-JP" dirty="0" smtClean="0"/>
          </a:p>
          <a:p>
            <a:pPr marL="342900" indent="-342900">
              <a:buFont typeface="Arial" charset="0"/>
              <a:buChar char="•"/>
            </a:pPr>
            <a:endParaRPr kumimoji="1" lang="en-US" altLang="ja-JP" dirty="0" smtClean="0"/>
          </a:p>
          <a:p>
            <a:pPr marL="342900" indent="-342900">
              <a:buFont typeface="Arial" charset="0"/>
              <a:buChar char="•"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82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トポロジカル</a:t>
            </a:r>
            <a:r>
              <a:rPr lang="ja-JP" altLang="en-US" dirty="0" smtClean="0"/>
              <a:t>ソート</a:t>
            </a:r>
            <a:r>
              <a:rPr kumimoji="1" lang="ja-JP" altLang="en-US" dirty="0" smtClean="0"/>
              <a:t>を求めるアルゴリズム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>
              <a:xfrm>
                <a:off x="323849" y="1268413"/>
                <a:ext cx="8684683" cy="4824412"/>
              </a:xfrm>
            </p:spPr>
            <p:txBody>
              <a:bodyPr/>
              <a:lstStyle/>
              <a:p>
                <a:pPr marL="342900" indent="-342900">
                  <a:buFont typeface="Arial" charset="0"/>
                  <a:buChar char="•"/>
                </a:pPr>
                <a:r>
                  <a:rPr lang="ja-JP" altLang="en-US" dirty="0" smtClean="0"/>
                  <a:t>最初の頂点を見つけ、削除して、を繰り返す。</a:t>
                </a:r>
                <a:endParaRPr lang="en-US" altLang="ja-JP" dirty="0" smtClean="0"/>
              </a:p>
              <a:p>
                <a:pPr marL="342900" indent="-342900">
                  <a:buFont typeface="Arial" charset="0"/>
                  <a:buChar char="•"/>
                </a:pP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altLang="ja-JP" dirty="0" smtClean="0"/>
                  <a:t>G</a:t>
                </a:r>
                <a:r>
                  <a:rPr lang="ja-JP" altLang="en-US" dirty="0" smtClean="0"/>
                  <a:t>のトポロジカルソートの計算：</a:t>
                </a:r>
                <a:endParaRPr kumimoji="1" lang="en-US" altLang="ja-JP" dirty="0" smtClean="0"/>
              </a:p>
              <a:p>
                <a:pPr marL="642938" lvl="1" indent="-342900">
                  <a:buFont typeface="Arial" charset="0"/>
                  <a:buChar char="•"/>
                </a:pPr>
                <a:r>
                  <a:rPr lang="ja-JP" altLang="en-US" dirty="0" smtClean="0"/>
                  <a:t>まず</a:t>
                </a:r>
                <a:r>
                  <a:rPr kumimoji="1" lang="ja-JP" altLang="en-US" dirty="0" smtClean="0"/>
                  <a:t>入ってくる辺のない頂点</a:t>
                </a:r>
                <a:r>
                  <a:rPr kumimoji="1" lang="en-US" altLang="ja-JP" dirty="0" smtClean="0"/>
                  <a:t> v </a:t>
                </a:r>
                <a:r>
                  <a:rPr kumimoji="1" lang="ja-JP" altLang="en-US" dirty="0" smtClean="0"/>
                  <a:t>を求める</a:t>
                </a:r>
                <a:endParaRPr lang="en-US" altLang="ja-JP" dirty="0" smtClean="0"/>
              </a:p>
              <a:p>
                <a:pPr marL="642938" lvl="1" indent="-342900">
                  <a:buFont typeface="Arial" charset="0"/>
                  <a:buChar char="•"/>
                </a:pPr>
                <a:r>
                  <a:rPr lang="en-US" altLang="ja-JP" dirty="0" smtClean="0"/>
                  <a:t>G</a:t>
                </a:r>
                <a:r>
                  <a:rPr lang="ja-JP" altLang="en-US" dirty="0" smtClean="0"/>
                  <a:t>から</a:t>
                </a:r>
                <a:r>
                  <a:rPr lang="en-US" altLang="ja-JP" dirty="0" smtClean="0"/>
                  <a:t> v </a:t>
                </a:r>
                <a:r>
                  <a:rPr lang="ja-JP" altLang="en-US" dirty="0" smtClean="0"/>
                  <a:t>を削除する</a:t>
                </a:r>
                <a:endParaRPr lang="en-US" altLang="ja-JP" dirty="0" smtClean="0"/>
              </a:p>
              <a:p>
                <a:pPr marL="642938" lvl="1" indent="-342900">
                  <a:buFont typeface="Arial" charset="0"/>
                  <a:buChar char="•"/>
                </a:pPr>
                <a:r>
                  <a:rPr kumimoji="1" lang="ja-JP" altLang="en-US" dirty="0" smtClean="0"/>
                  <a:t>再帰的に</a:t>
                </a:r>
                <a:r>
                  <a:rPr kumimoji="1" lang="en-US" altLang="ja-JP" dirty="0" smtClean="0"/>
                  <a:t> G – {v} </a:t>
                </a:r>
                <a:r>
                  <a:rPr kumimoji="1" lang="ja-JP" altLang="en-US" dirty="0" smtClean="0"/>
                  <a:t>のトポロジカル順序を求め、</a:t>
                </a:r>
                <a:r>
                  <a:rPr kumimoji="1" lang="en-US" altLang="ja-JP" dirty="0" smtClean="0"/>
                  <a:t>v</a:t>
                </a:r>
                <a:r>
                  <a:rPr kumimoji="1" lang="ja-JP" altLang="en-US" dirty="0" smtClean="0"/>
                  <a:t>の後に繋ぐ</a:t>
                </a:r>
                <a:endParaRPr kumimoji="1" lang="en-US" altLang="ja-JP" dirty="0" smtClean="0"/>
              </a:p>
              <a:p>
                <a:pPr marL="342900" indent="-342900">
                  <a:buFont typeface="Arial" charset="0"/>
                  <a:buChar char="•"/>
                </a:pPr>
                <a:endParaRPr kumimoji="1" lang="en-US" altLang="ja-JP" dirty="0" smtClean="0"/>
              </a:p>
              <a:p>
                <a:pPr marL="342900" indent="-342900">
                  <a:buFont typeface="Arial" charset="0"/>
                  <a:buChar char="•"/>
                </a:pPr>
                <a:r>
                  <a:rPr lang="ja-JP" altLang="en-US" dirty="0" smtClean="0"/>
                  <a:t>「入って</a:t>
                </a:r>
                <a:r>
                  <a:rPr lang="ja-JP" altLang="en-US" dirty="0"/>
                  <a:t>くる辺のない頂点</a:t>
                </a:r>
                <a:r>
                  <a:rPr lang="en-US" altLang="ja-JP" dirty="0"/>
                  <a:t> </a:t>
                </a:r>
                <a:r>
                  <a:rPr lang="en-US" altLang="ja-JP" dirty="0" smtClean="0"/>
                  <a:t>v</a:t>
                </a:r>
                <a:r>
                  <a:rPr lang="ja-JP" altLang="en-US" dirty="0" smtClean="0"/>
                  <a:t>」を効率良く求めると、</a:t>
                </a:r>
                <a:endParaRPr lang="en-US" altLang="ja-JP" dirty="0" smtClean="0"/>
              </a:p>
              <a:p>
                <a:pPr marL="342900" indent="-342900">
                  <a:buFont typeface="Arial" charset="0"/>
                  <a:buChar char="•"/>
                </a:pPr>
                <a:r>
                  <a:rPr lang="ja-JP" altLang="en-US" dirty="0" smtClean="0"/>
                  <a:t>全体で</a:t>
                </a:r>
                <a14:m>
                  <m:oMath xmlns:m="http://schemas.openxmlformats.org/officeDocument/2006/math">
                    <m:r>
                      <a:rPr lang="en-US" altLang="ja-JP" b="1" i="1" smtClean="0">
                        <a:solidFill>
                          <a:srgbClr val="FF0000"/>
                        </a:solidFill>
                        <a:latin typeface="Cambria Math" charset="0"/>
                      </a:rPr>
                      <m:t>𝑶</m:t>
                    </m:r>
                    <m:r>
                      <a:rPr lang="en-US" altLang="ja-JP" b="1" i="1" smtClean="0">
                        <a:solidFill>
                          <a:srgbClr val="FF0000"/>
                        </a:solidFill>
                        <a:latin typeface="Cambria Math" charset="0"/>
                      </a:rPr>
                      <m:t>(</m:t>
                    </m:r>
                    <m:r>
                      <a:rPr lang="en-US" altLang="ja-JP" b="1" i="1" smtClean="0">
                        <a:solidFill>
                          <a:srgbClr val="FF0000"/>
                        </a:solidFill>
                        <a:latin typeface="Cambria Math" charset="0"/>
                      </a:rPr>
                      <m:t>𝑽</m:t>
                    </m:r>
                    <m:r>
                      <a:rPr lang="en-US" altLang="ja-JP" b="1" i="1" smtClean="0">
                        <a:solidFill>
                          <a:srgbClr val="FF0000"/>
                        </a:solidFill>
                        <a:latin typeface="Cambria Math" charset="0"/>
                      </a:rPr>
                      <m:t>+</m:t>
                    </m:r>
                    <m:r>
                      <a:rPr lang="en-US" altLang="ja-JP" b="1" i="1" smtClean="0">
                        <a:solidFill>
                          <a:srgbClr val="FF0000"/>
                        </a:solidFill>
                        <a:latin typeface="Cambria Math" charset="0"/>
                      </a:rPr>
                      <m:t>𝑬</m:t>
                    </m:r>
                    <m:r>
                      <a:rPr lang="en-US" altLang="ja-JP" b="1" i="1" smtClean="0">
                        <a:solidFill>
                          <a:srgbClr val="FF0000"/>
                        </a:solidFill>
                        <a:latin typeface="Cambria Math" charset="0"/>
                      </a:rPr>
                      <m:t>)</m:t>
                    </m:r>
                  </m:oMath>
                </a14:m>
                <a:r>
                  <a:rPr kumimoji="1" lang="ja-JP" altLang="en-US" b="1" dirty="0" smtClean="0">
                    <a:solidFill>
                      <a:srgbClr val="FF0000"/>
                    </a:solidFill>
                  </a:rPr>
                  <a:t>時間</a:t>
                </a:r>
                <a:r>
                  <a:rPr kumimoji="1" lang="ja-JP" altLang="en-US" dirty="0" smtClean="0"/>
                  <a:t>でトポロジカルソートを求めることができる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3849" y="1268413"/>
                <a:ext cx="8684683" cy="4824412"/>
              </a:xfrm>
              <a:blipFill rotWithShape="0">
                <a:blip r:embed="rId2"/>
                <a:stretch>
                  <a:fillRect l="-912"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82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トポロジカル順序を求めるアルゴリズム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42900" indent="-342900">
                  <a:buFont typeface="Arial" charset="0"/>
                  <a:buChar char="•"/>
                </a:pPr>
                <a:r>
                  <a:rPr kumimoji="1" lang="ja-JP" altLang="en-US" dirty="0" smtClean="0"/>
                  <a:t>アルゴリズム中で、以下を保持する</a:t>
                </a:r>
                <a:endParaRPr kumimoji="1" lang="en-US" altLang="ja-JP" dirty="0" smtClean="0"/>
              </a:p>
              <a:p>
                <a:pPr marL="642938" lvl="1" indent="-342900">
                  <a:buFont typeface="Arial" charset="0"/>
                  <a:buChar char="•"/>
                </a:pPr>
                <a:r>
                  <a:rPr kumimoji="1" lang="ja-JP" altLang="en-US" dirty="0" smtClean="0"/>
                  <a:t>各頂点の入次数</a:t>
                </a:r>
                <a:endParaRPr kumimoji="1" lang="en-US" altLang="ja-JP" dirty="0" smtClean="0"/>
              </a:p>
              <a:p>
                <a:pPr marL="642938" lvl="1" indent="-342900">
                  <a:buFont typeface="Arial" charset="0"/>
                  <a:buChar char="•"/>
                </a:pPr>
                <a:r>
                  <a:rPr lang="ja-JP" altLang="en-US" dirty="0" smtClean="0"/>
                  <a:t>入次数</a:t>
                </a:r>
                <a:r>
                  <a:rPr lang="en-US" altLang="ja-JP" dirty="0" smtClean="0"/>
                  <a:t>==0</a:t>
                </a:r>
                <a:r>
                  <a:rPr lang="ja-JP" altLang="en-US" dirty="0" smtClean="0"/>
                  <a:t>の頂点集合</a:t>
                </a:r>
                <a:r>
                  <a:rPr lang="en-US" altLang="ja-JP" dirty="0" smtClean="0"/>
                  <a:t> S</a:t>
                </a:r>
                <a:endParaRPr kumimoji="1" lang="en-US" altLang="ja-JP" dirty="0" smtClean="0"/>
              </a:p>
              <a:p>
                <a:pPr marL="342900" indent="-342900">
                  <a:buFont typeface="Arial" charset="0"/>
                  <a:buChar char="•"/>
                </a:pPr>
                <a:endParaRPr kumimoji="1" lang="en-US" altLang="ja-JP" dirty="0" smtClean="0"/>
              </a:p>
              <a:p>
                <a:pPr marL="342900" indent="-342900">
                  <a:buFont typeface="Arial" charset="0"/>
                  <a:buChar char="•"/>
                </a:pPr>
                <a:r>
                  <a:rPr lang="ja-JP" altLang="en-US" dirty="0" smtClean="0"/>
                  <a:t>具体的なアルゴリズム</a:t>
                </a:r>
                <a:endParaRPr kumimoji="1" lang="en-US" altLang="ja-JP" dirty="0" smtClean="0"/>
              </a:p>
              <a:p>
                <a:pPr marL="757238" lvl="1" indent="-457200">
                  <a:buFont typeface="+mj-lt"/>
                  <a:buAutoNum type="arabicPeriod"/>
                </a:pPr>
                <a:r>
                  <a:rPr kumimoji="1" lang="ja-JP" altLang="en-US" dirty="0" smtClean="0"/>
                  <a:t>すべての頂点の入ってくる辺の個数を数え、その値が</a:t>
                </a:r>
                <a:r>
                  <a:rPr kumimoji="1" lang="en-US" altLang="ja-JP" dirty="0" smtClean="0"/>
                  <a:t>0</a:t>
                </a:r>
                <a:r>
                  <a:rPr kumimoji="1" lang="ja-JP" altLang="en-US" dirty="0" smtClean="0"/>
                  <a:t>となる頂点の集合を</a:t>
                </a:r>
                <a:r>
                  <a:rPr kumimoji="1" lang="en-US" altLang="ja-JP" dirty="0" smtClean="0"/>
                  <a:t>S</a:t>
                </a:r>
                <a:r>
                  <a:rPr kumimoji="1" lang="ja-JP" altLang="en-US" dirty="0" smtClean="0"/>
                  <a:t>とする</a:t>
                </a:r>
                <a14:m>
                  <m:oMath xmlns:m="http://schemas.openxmlformats.org/officeDocument/2006/math">
                    <m:r>
                      <a:rPr kumimoji="1" lang="en-US" altLang="ja-JP" b="0" i="0" smtClean="0">
                        <a:latin typeface="Cambria Math" charset="0"/>
                      </a:rPr>
                      <m:t>:</m:t>
                    </m:r>
                    <m:r>
                      <a:rPr kumimoji="1" lang="en-US" altLang="ja-JP" b="0" i="1" smtClean="0">
                        <a:latin typeface="Cambria Math" charset="0"/>
                      </a:rPr>
                      <m:t>𝑂</m:t>
                    </m:r>
                    <m:r>
                      <a:rPr kumimoji="1" lang="en-US" altLang="ja-JP" b="0" i="1" smtClean="0">
                        <a:latin typeface="Cambria Math" charset="0"/>
                      </a:rPr>
                      <m:t>(</m:t>
                    </m:r>
                    <m:r>
                      <a:rPr kumimoji="1" lang="en-US" altLang="ja-JP" b="0" i="1" smtClean="0">
                        <a:latin typeface="Cambria Math" charset="0"/>
                      </a:rPr>
                      <m:t>𝐸</m:t>
                    </m:r>
                    <m:r>
                      <a:rPr kumimoji="1" lang="en-US" altLang="ja-JP" b="0" i="1" smtClean="0">
                        <a:latin typeface="Cambria Math" charset="0"/>
                      </a:rPr>
                      <m:t>)</m:t>
                    </m:r>
                  </m:oMath>
                </a14:m>
                <a:endParaRPr kumimoji="1" lang="en-US" altLang="ja-JP" dirty="0" smtClean="0"/>
              </a:p>
              <a:p>
                <a:pPr marL="757238" lvl="1" indent="-457200">
                  <a:buFont typeface="+mj-lt"/>
                  <a:buAutoNum type="arabicPeriod"/>
                </a:pPr>
                <a:r>
                  <a:rPr lang="en-US" altLang="ja-JP" b="0" dirty="0" smtClean="0"/>
                  <a:t>S</a:t>
                </a:r>
                <a:r>
                  <a:rPr lang="ja-JP" altLang="en-US" b="0" dirty="0" smtClean="0"/>
                  <a:t>が空になるまで以下を繰り返す</a:t>
                </a:r>
                <a:r>
                  <a:rPr lang="en-US" altLang="ja-JP" b="0" dirty="0" smtClean="0"/>
                  <a:t>: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𝑂</m:t>
                    </m:r>
                    <m:r>
                      <a:rPr lang="en-US" altLang="ja-JP" i="1">
                        <a:latin typeface="Cambria Math" charset="0"/>
                      </a:rPr>
                      <m:t>(</m:t>
                    </m:r>
                    <m:r>
                      <a:rPr lang="en-US" altLang="ja-JP" b="0" i="1" smtClean="0">
                        <a:latin typeface="Cambria Math" charset="0"/>
                      </a:rPr>
                      <m:t>𝑉</m:t>
                    </m:r>
                    <m:r>
                      <a:rPr lang="en-US" altLang="ja-JP" i="1">
                        <a:latin typeface="Cambria Math" charset="0"/>
                      </a:rPr>
                      <m:t>)</m:t>
                    </m:r>
                  </m:oMath>
                </a14:m>
                <a:endParaRPr lang="en-US" altLang="ja-JP" b="0" dirty="0" smtClean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b="0" dirty="0" smtClean="0"/>
                  <a:t>S</a:t>
                </a:r>
                <a:r>
                  <a:rPr lang="ja-JP" altLang="en-US" b="0" dirty="0" smtClean="0"/>
                  <a:t>から頂点</a:t>
                </a:r>
                <a:r>
                  <a:rPr lang="en-US" altLang="ja-JP" b="0" dirty="0" smtClean="0"/>
                  <a:t> v </a:t>
                </a:r>
                <a:r>
                  <a:rPr lang="ja-JP" altLang="en-US" b="0" dirty="0" smtClean="0"/>
                  <a:t>を取り出すたびに、</a:t>
                </a:r>
                <a:r>
                  <a:rPr lang="en-US" altLang="ja-JP" b="0" dirty="0" smtClean="0"/>
                  <a:t>v</a:t>
                </a:r>
                <a:r>
                  <a:rPr lang="ja-JP" altLang="en-US" b="0" dirty="0" smtClean="0"/>
                  <a:t>から出るすべての辺を見て、行き先の頂点の入ってくる辺の個数を</a:t>
                </a:r>
                <a:r>
                  <a:rPr lang="en-US" altLang="ja-JP" b="0" dirty="0" smtClean="0"/>
                  <a:t>1</a:t>
                </a:r>
                <a:r>
                  <a:rPr lang="ja-JP" altLang="en-US" dirty="0" smtClean="0"/>
                  <a:t>減らす</a:t>
                </a:r>
                <a:endParaRPr lang="en-US" altLang="ja-JP" dirty="0" smtClean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kumimoji="1" lang="en-US" altLang="ja-JP" b="0" dirty="0" smtClean="0"/>
                  <a:t>0</a:t>
                </a:r>
                <a:r>
                  <a:rPr kumimoji="1" lang="ja-JP" altLang="en-US" b="0" dirty="0" smtClean="0"/>
                  <a:t>ならば</a:t>
                </a:r>
                <a:r>
                  <a:rPr kumimoji="1" lang="en-US" altLang="ja-JP" b="0" dirty="0" smtClean="0"/>
                  <a:t>S</a:t>
                </a:r>
                <a:r>
                  <a:rPr kumimoji="1" lang="ja-JP" altLang="en-US" b="0" dirty="0" smtClean="0"/>
                  <a:t>に追加する</a:t>
                </a:r>
                <a:endParaRPr kumimoji="1" lang="en-US" altLang="ja-JP" b="0" dirty="0" smtClean="0"/>
              </a:p>
              <a:p>
                <a:pPr marL="642938" lvl="1" indent="-342900">
                  <a:buFont typeface="Arial" charset="0"/>
                  <a:buChar char="•"/>
                </a:pP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6"/>
                <a:stretch>
                  <a:fillRect l="-933" t="-1391" r="-287" b="-506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1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アルゴリズムの動作例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-457200">
              <a:buFont typeface="+mj-lt"/>
              <a:buAutoNum type="arabicPeriod"/>
            </a:pPr>
            <a:r>
              <a:rPr lang="ja-JP" altLang="en-US" dirty="0"/>
              <a:t>すべての頂点の入ってくる辺の個数を数え、その値が</a:t>
            </a:r>
            <a:r>
              <a:rPr lang="en-US" altLang="ja-JP" dirty="0"/>
              <a:t>0</a:t>
            </a:r>
            <a:r>
              <a:rPr lang="ja-JP" altLang="en-US" dirty="0"/>
              <a:t>となる頂点の集合を</a:t>
            </a:r>
            <a:r>
              <a:rPr lang="en-US" altLang="ja-JP" dirty="0"/>
              <a:t>S</a:t>
            </a:r>
            <a:r>
              <a:rPr lang="ja-JP" altLang="en-US" dirty="0"/>
              <a:t>と</a:t>
            </a:r>
            <a:r>
              <a:rPr lang="ja-JP" altLang="en-US" dirty="0" smtClean="0"/>
              <a:t>する</a:t>
            </a:r>
            <a:endParaRPr lang="en-US" altLang="ja-JP" dirty="0"/>
          </a:p>
          <a:p>
            <a:pPr marL="342900" indent="-342900">
              <a:buFont typeface="Arial" charset="0"/>
              <a:buChar char="•"/>
            </a:pPr>
            <a:endParaRPr kumimoji="1" lang="ja-JP" altLang="en-US" dirty="0"/>
          </a:p>
        </p:txBody>
      </p:sp>
      <p:sp>
        <p:nvSpPr>
          <p:cNvPr id="52" name="テキスト ボックス 51"/>
          <p:cNvSpPr txBox="1"/>
          <p:nvPr/>
        </p:nvSpPr>
        <p:spPr>
          <a:xfrm>
            <a:off x="323850" y="3176558"/>
            <a:ext cx="1572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S = {</a:t>
            </a:r>
            <a:r>
              <a:rPr kumimoji="1" lang="en-US" altLang="ja-JP" sz="2800" dirty="0" err="1" smtClean="0"/>
              <a:t>a,g</a:t>
            </a:r>
            <a:r>
              <a:rPr kumimoji="1" lang="en-US" altLang="ja-JP" sz="2800" dirty="0" smtClean="0"/>
              <a:t>}</a:t>
            </a:r>
            <a:endParaRPr kumimoji="1" lang="ja-JP" altLang="en-US" sz="2800" dirty="0"/>
          </a:p>
        </p:txBody>
      </p:sp>
      <p:grpSp>
        <p:nvGrpSpPr>
          <p:cNvPr id="60" name="図形グループ 59"/>
          <p:cNvGrpSpPr/>
          <p:nvPr/>
        </p:nvGrpSpPr>
        <p:grpSpPr>
          <a:xfrm>
            <a:off x="3621392" y="2397320"/>
            <a:ext cx="5010182" cy="3695505"/>
            <a:chOff x="2114326" y="2302473"/>
            <a:chExt cx="5010182" cy="3695505"/>
          </a:xfrm>
        </p:grpSpPr>
        <p:grpSp>
          <p:nvGrpSpPr>
            <p:cNvPr id="4" name="図形グループ 3"/>
            <p:cNvGrpSpPr/>
            <p:nvPr/>
          </p:nvGrpSpPr>
          <p:grpSpPr>
            <a:xfrm>
              <a:off x="2438390" y="2624246"/>
              <a:ext cx="4301077" cy="3023953"/>
              <a:chOff x="1567002" y="2751082"/>
              <a:chExt cx="4755350" cy="3343339"/>
            </a:xfrm>
          </p:grpSpPr>
          <p:sp>
            <p:nvSpPr>
              <p:cNvPr id="5" name="円/楕円 4"/>
              <p:cNvSpPr/>
              <p:nvPr/>
            </p:nvSpPr>
            <p:spPr>
              <a:xfrm>
                <a:off x="2585545" y="2758965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" name="直線矢印コネクタ 5"/>
              <p:cNvCxnSpPr>
                <a:stCxn id="6" idx="6"/>
                <a:endCxn id="9" idx="2"/>
              </p:cNvCxnSpPr>
              <p:nvPr/>
            </p:nvCxnSpPr>
            <p:spPr>
              <a:xfrm flipV="1">
                <a:off x="3168870" y="3042745"/>
                <a:ext cx="1552901" cy="7883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円/楕円 6"/>
              <p:cNvSpPr/>
              <p:nvPr/>
            </p:nvSpPr>
            <p:spPr>
              <a:xfrm>
                <a:off x="4721771" y="2751082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円/楕円 7"/>
              <p:cNvSpPr/>
              <p:nvPr/>
            </p:nvSpPr>
            <p:spPr>
              <a:xfrm>
                <a:off x="1567002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" name="直線矢印コネクタ 8"/>
              <p:cNvCxnSpPr>
                <a:stCxn id="6" idx="3"/>
                <a:endCxn id="12" idx="7"/>
              </p:cNvCxnSpPr>
              <p:nvPr/>
            </p:nvCxnSpPr>
            <p:spPr>
              <a:xfrm flipH="1">
                <a:off x="2064901" y="3256864"/>
                <a:ext cx="606070" cy="938105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円/楕円 9"/>
              <p:cNvSpPr/>
              <p:nvPr/>
            </p:nvSpPr>
            <p:spPr>
              <a:xfrm>
                <a:off x="3637891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" name="直線矢印コネクタ 10"/>
              <p:cNvCxnSpPr>
                <a:stCxn id="6" idx="5"/>
                <a:endCxn id="17" idx="1"/>
              </p:cNvCxnSpPr>
              <p:nvPr/>
            </p:nvCxnSpPr>
            <p:spPr>
              <a:xfrm>
                <a:off x="3083444" y="3256864"/>
                <a:ext cx="639873" cy="938105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/>
              <p:cNvCxnSpPr>
                <a:stCxn id="9" idx="3"/>
                <a:endCxn id="17" idx="7"/>
              </p:cNvCxnSpPr>
              <p:nvPr/>
            </p:nvCxnSpPr>
            <p:spPr>
              <a:xfrm flipH="1">
                <a:off x="4135790" y="3248981"/>
                <a:ext cx="671407" cy="945988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円/楕円 12"/>
              <p:cNvSpPr/>
              <p:nvPr/>
            </p:nvSpPr>
            <p:spPr>
              <a:xfrm>
                <a:off x="5739027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4" name="直線矢印コネクタ 13"/>
              <p:cNvCxnSpPr>
                <a:stCxn id="9" idx="5"/>
              </p:cNvCxnSpPr>
              <p:nvPr/>
            </p:nvCxnSpPr>
            <p:spPr>
              <a:xfrm>
                <a:off x="5219670" y="3248981"/>
                <a:ext cx="604783" cy="945988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円/楕円 14"/>
              <p:cNvSpPr/>
              <p:nvPr/>
            </p:nvSpPr>
            <p:spPr>
              <a:xfrm>
                <a:off x="2585545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直線矢印コネクタ 15"/>
              <p:cNvCxnSpPr>
                <a:stCxn id="12" idx="5"/>
              </p:cNvCxnSpPr>
              <p:nvPr/>
            </p:nvCxnSpPr>
            <p:spPr>
              <a:xfrm>
                <a:off x="2064901" y="4607442"/>
                <a:ext cx="606070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矢印コネクタ 16"/>
              <p:cNvCxnSpPr>
                <a:stCxn id="17" idx="3"/>
              </p:cNvCxnSpPr>
              <p:nvPr/>
            </p:nvCxnSpPr>
            <p:spPr>
              <a:xfrm flipH="1">
                <a:off x="3083444" y="4607442"/>
                <a:ext cx="639873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円/楕円 17"/>
              <p:cNvSpPr/>
              <p:nvPr/>
            </p:nvSpPr>
            <p:spPr>
              <a:xfrm>
                <a:off x="4721771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直線矢印コネクタ 18"/>
              <p:cNvCxnSpPr>
                <a:endCxn id="17" idx="6"/>
              </p:cNvCxnSpPr>
              <p:nvPr/>
            </p:nvCxnSpPr>
            <p:spPr>
              <a:xfrm flipH="1">
                <a:off x="4221216" y="4401206"/>
                <a:ext cx="1517811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矢印コネクタ 19"/>
              <p:cNvCxnSpPr>
                <a:stCxn id="17" idx="2"/>
                <a:endCxn id="12" idx="6"/>
              </p:cNvCxnSpPr>
              <p:nvPr/>
            </p:nvCxnSpPr>
            <p:spPr>
              <a:xfrm flipH="1">
                <a:off x="2150327" y="4401206"/>
                <a:ext cx="1487564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線矢印コネクタ 20"/>
              <p:cNvCxnSpPr/>
              <p:nvPr/>
            </p:nvCxnSpPr>
            <p:spPr>
              <a:xfrm flipH="1">
                <a:off x="3168870" y="5802759"/>
                <a:ext cx="1552901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/>
              <p:cNvCxnSpPr>
                <a:endCxn id="17" idx="5"/>
              </p:cNvCxnSpPr>
              <p:nvPr/>
            </p:nvCxnSpPr>
            <p:spPr>
              <a:xfrm flipH="1" flipV="1">
                <a:off x="4135790" y="4607442"/>
                <a:ext cx="671407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/>
              <p:cNvCxnSpPr/>
              <p:nvPr/>
            </p:nvCxnSpPr>
            <p:spPr>
              <a:xfrm flipV="1">
                <a:off x="5219670" y="4607442"/>
                <a:ext cx="604783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テキスト ボックス 43"/>
            <p:cNvSpPr txBox="1"/>
            <p:nvPr/>
          </p:nvSpPr>
          <p:spPr>
            <a:xfrm>
              <a:off x="2974591" y="230247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0</a:t>
              </a:r>
              <a:endParaRPr kumimoji="1" lang="ja-JP" altLang="en-US" sz="2800" dirty="0"/>
            </a:p>
          </p:txBody>
        </p:sp>
        <p:sp>
          <p:nvSpPr>
            <p:cNvPr id="45" name="テキスト ボックス 44"/>
            <p:cNvSpPr txBox="1"/>
            <p:nvPr/>
          </p:nvSpPr>
          <p:spPr>
            <a:xfrm>
              <a:off x="5742123" y="547475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0</a:t>
              </a:r>
              <a:endParaRPr kumimoji="1" lang="ja-JP" altLang="en-US" sz="2800" dirty="0"/>
            </a:p>
          </p:txBody>
        </p:sp>
        <p:sp>
          <p:nvSpPr>
            <p:cNvPr id="46" name="テキスト ボックス 45"/>
            <p:cNvSpPr txBox="1"/>
            <p:nvPr/>
          </p:nvSpPr>
          <p:spPr>
            <a:xfrm>
              <a:off x="5673430" y="231104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/>
                <a:t>1</a:t>
              </a:r>
              <a:endParaRPr kumimoji="1" lang="ja-JP" altLang="en-US" sz="2800" dirty="0"/>
            </a:p>
          </p:txBody>
        </p:sp>
        <p:sp>
          <p:nvSpPr>
            <p:cNvPr id="47" name="テキスト ボックス 46"/>
            <p:cNvSpPr txBox="1"/>
            <p:nvPr/>
          </p:nvSpPr>
          <p:spPr>
            <a:xfrm>
              <a:off x="6739466" y="364908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2</a:t>
              </a:r>
              <a:endParaRPr kumimoji="1" lang="ja-JP" altLang="en-US" sz="2800" dirty="0"/>
            </a:p>
          </p:txBody>
        </p:sp>
        <p:sp>
          <p:nvSpPr>
            <p:cNvPr id="48" name="テキスト ボックス 47"/>
            <p:cNvSpPr txBox="1"/>
            <p:nvPr/>
          </p:nvSpPr>
          <p:spPr>
            <a:xfrm>
              <a:off x="4401223" y="339507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4</a:t>
              </a:r>
              <a:endParaRPr kumimoji="1" lang="ja-JP" altLang="en-US" sz="2800" dirty="0"/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2114326" y="364908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2</a:t>
              </a:r>
              <a:endParaRPr kumimoji="1" lang="ja-JP" altLang="en-US" sz="2800" dirty="0"/>
            </a:p>
          </p:txBody>
        </p:sp>
        <p:sp>
          <p:nvSpPr>
            <p:cNvPr id="50" name="テキスト ボックス 49"/>
            <p:cNvSpPr txBox="1"/>
            <p:nvPr/>
          </p:nvSpPr>
          <p:spPr>
            <a:xfrm>
              <a:off x="2980591" y="547475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3</a:t>
              </a:r>
              <a:endParaRPr kumimoji="1" lang="ja-JP" altLang="en-US" sz="2800" dirty="0"/>
            </a:p>
          </p:txBody>
        </p:sp>
        <p:sp>
          <p:nvSpPr>
            <p:cNvPr id="53" name="テキスト ボックス 52"/>
            <p:cNvSpPr txBox="1"/>
            <p:nvPr/>
          </p:nvSpPr>
          <p:spPr>
            <a:xfrm>
              <a:off x="3430912" y="263575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  <p:sp>
          <p:nvSpPr>
            <p:cNvPr id="54" name="テキスト ボックス 53"/>
            <p:cNvSpPr txBox="1"/>
            <p:nvPr/>
          </p:nvSpPr>
          <p:spPr>
            <a:xfrm>
              <a:off x="5380000" y="263309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  <p:sp>
          <p:nvSpPr>
            <p:cNvPr id="55" name="テキスト ボックス 54"/>
            <p:cNvSpPr txBox="1"/>
            <p:nvPr/>
          </p:nvSpPr>
          <p:spPr>
            <a:xfrm>
              <a:off x="2501525" y="3872445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  <p:sp>
          <p:nvSpPr>
            <p:cNvPr id="56" name="テキスト ボックス 55"/>
            <p:cNvSpPr txBox="1"/>
            <p:nvPr/>
          </p:nvSpPr>
          <p:spPr>
            <a:xfrm>
              <a:off x="4397582" y="385446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6296567" y="3872445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  <p:sp>
          <p:nvSpPr>
            <p:cNvPr id="58" name="テキスト ボックス 57"/>
            <p:cNvSpPr txBox="1"/>
            <p:nvPr/>
          </p:nvSpPr>
          <p:spPr>
            <a:xfrm>
              <a:off x="3464778" y="5124979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  <p:sp>
          <p:nvSpPr>
            <p:cNvPr id="59" name="テキスト ボックス 58"/>
            <p:cNvSpPr txBox="1"/>
            <p:nvPr/>
          </p:nvSpPr>
          <p:spPr>
            <a:xfrm>
              <a:off x="5380000" y="509111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sp>
        <p:nvSpPr>
          <p:cNvPr id="62" name="テキスト ボックス 61"/>
          <p:cNvSpPr txBox="1"/>
          <p:nvPr/>
        </p:nvSpPr>
        <p:spPr>
          <a:xfrm>
            <a:off x="323850" y="5231522"/>
            <a:ext cx="1414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 smtClean="0"/>
              <a:t>ans</a:t>
            </a:r>
            <a:r>
              <a:rPr kumimoji="1" lang="en-US" altLang="ja-JP" sz="2800" dirty="0" smtClean="0"/>
              <a:t> = {}</a:t>
            </a:r>
            <a:endParaRPr kumimoji="1" lang="ja-JP" altLang="en-US" sz="2800" dirty="0"/>
          </a:p>
        </p:txBody>
      </p:sp>
      <p:sp>
        <p:nvSpPr>
          <p:cNvPr id="24" name="スライド番号プレースホルダー 2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57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アルゴリズムの動作例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757238" lvl="1" indent="-457200">
                  <a:buFont typeface="+mj-lt"/>
                  <a:buAutoNum type="arabicPeriod" startAt="2"/>
                </a:pPr>
                <a:r>
                  <a:rPr lang="en-US" altLang="ja-JP" dirty="0" smtClean="0"/>
                  <a:t>S</a:t>
                </a:r>
                <a:r>
                  <a:rPr lang="ja-JP" altLang="en-US" dirty="0"/>
                  <a:t>が空になるまで以下を繰り返す</a:t>
                </a:r>
                <a:r>
                  <a:rPr lang="en-US" altLang="ja-JP" dirty="0"/>
                  <a:t>: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𝑂</m:t>
                    </m:r>
                    <m:r>
                      <a:rPr lang="en-US" altLang="ja-JP" i="1">
                        <a:latin typeface="Cambria Math" charset="0"/>
                      </a:rPr>
                      <m:t>(</m:t>
                    </m:r>
                    <m:r>
                      <a:rPr lang="en-US" altLang="ja-JP" i="1">
                        <a:latin typeface="Cambria Math" charset="0"/>
                      </a:rPr>
                      <m:t>𝑉</m:t>
                    </m:r>
                    <m:r>
                      <a:rPr lang="en-US" altLang="ja-JP" i="1">
                        <a:latin typeface="Cambria Math" charset="0"/>
                      </a:rPr>
                      <m:t>)</m:t>
                    </m:r>
                  </m:oMath>
                </a14:m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S</a:t>
                </a:r>
                <a:r>
                  <a:rPr lang="ja-JP" altLang="en-US" dirty="0"/>
                  <a:t>から頂点</a:t>
                </a:r>
                <a:r>
                  <a:rPr lang="en-US" altLang="ja-JP" dirty="0"/>
                  <a:t> v </a:t>
                </a:r>
                <a:r>
                  <a:rPr lang="ja-JP" altLang="en-US" dirty="0"/>
                  <a:t>を取り出すたびに、</a:t>
                </a:r>
                <a:r>
                  <a:rPr lang="en-US" altLang="ja-JP" dirty="0"/>
                  <a:t>v</a:t>
                </a:r>
                <a:r>
                  <a:rPr lang="ja-JP" altLang="en-US" dirty="0"/>
                  <a:t>から出るすべての辺を見て、行き先の頂点の入ってくる辺の個数を</a:t>
                </a:r>
                <a:r>
                  <a:rPr lang="en-US" altLang="ja-JP" dirty="0"/>
                  <a:t>1</a:t>
                </a:r>
                <a:r>
                  <a:rPr lang="ja-JP" altLang="en-US" dirty="0"/>
                  <a:t>減らす</a:t>
                </a:r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0</a:t>
                </a:r>
                <a:r>
                  <a:rPr lang="ja-JP" altLang="en-US" dirty="0"/>
                  <a:t>ならば</a:t>
                </a:r>
                <a:r>
                  <a:rPr lang="en-US" altLang="ja-JP" dirty="0"/>
                  <a:t>S</a:t>
                </a:r>
                <a:r>
                  <a:rPr lang="ja-JP" altLang="en-US" dirty="0"/>
                  <a:t>に追加する</a:t>
                </a: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テキスト ボックス 51"/>
          <p:cNvSpPr txBox="1"/>
          <p:nvPr/>
        </p:nvSpPr>
        <p:spPr>
          <a:xfrm>
            <a:off x="323850" y="3955491"/>
            <a:ext cx="1572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S = {</a:t>
            </a:r>
            <a:r>
              <a:rPr kumimoji="1" lang="en-US" altLang="ja-JP" sz="2800" dirty="0" err="1" smtClean="0"/>
              <a:t>a,g</a:t>
            </a:r>
            <a:r>
              <a:rPr kumimoji="1" lang="en-US" altLang="ja-JP" sz="2800" dirty="0" smtClean="0"/>
              <a:t>}</a:t>
            </a:r>
            <a:endParaRPr kumimoji="1" lang="ja-JP" altLang="en-US" sz="2800" dirty="0"/>
          </a:p>
        </p:txBody>
      </p:sp>
      <p:grpSp>
        <p:nvGrpSpPr>
          <p:cNvPr id="60" name="図形グループ 59"/>
          <p:cNvGrpSpPr/>
          <p:nvPr/>
        </p:nvGrpSpPr>
        <p:grpSpPr>
          <a:xfrm>
            <a:off x="3979298" y="2699054"/>
            <a:ext cx="4826033" cy="3559677"/>
            <a:chOff x="2114326" y="2302473"/>
            <a:chExt cx="5010182" cy="3695505"/>
          </a:xfrm>
        </p:grpSpPr>
        <p:grpSp>
          <p:nvGrpSpPr>
            <p:cNvPr id="4" name="図形グループ 3"/>
            <p:cNvGrpSpPr/>
            <p:nvPr/>
          </p:nvGrpSpPr>
          <p:grpSpPr>
            <a:xfrm>
              <a:off x="2438390" y="2624246"/>
              <a:ext cx="4301077" cy="3023953"/>
              <a:chOff x="1567002" y="2751082"/>
              <a:chExt cx="4755350" cy="3343339"/>
            </a:xfrm>
          </p:grpSpPr>
          <p:sp>
            <p:nvSpPr>
              <p:cNvPr id="5" name="円/楕円 4"/>
              <p:cNvSpPr/>
              <p:nvPr/>
            </p:nvSpPr>
            <p:spPr>
              <a:xfrm>
                <a:off x="2585545" y="2758965"/>
                <a:ext cx="583325" cy="583325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" name="直線矢印コネクタ 5"/>
              <p:cNvCxnSpPr>
                <a:stCxn id="6" idx="6"/>
                <a:endCxn id="9" idx="2"/>
              </p:cNvCxnSpPr>
              <p:nvPr/>
            </p:nvCxnSpPr>
            <p:spPr>
              <a:xfrm flipV="1">
                <a:off x="3168870" y="3042745"/>
                <a:ext cx="1552901" cy="7883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円/楕円 6"/>
              <p:cNvSpPr/>
              <p:nvPr/>
            </p:nvSpPr>
            <p:spPr>
              <a:xfrm>
                <a:off x="4721771" y="2751082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円/楕円 7"/>
              <p:cNvSpPr/>
              <p:nvPr/>
            </p:nvSpPr>
            <p:spPr>
              <a:xfrm>
                <a:off x="1567002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" name="直線矢印コネクタ 8"/>
              <p:cNvCxnSpPr>
                <a:stCxn id="6" idx="3"/>
                <a:endCxn id="12" idx="7"/>
              </p:cNvCxnSpPr>
              <p:nvPr/>
            </p:nvCxnSpPr>
            <p:spPr>
              <a:xfrm flipH="1">
                <a:off x="2064901" y="3256864"/>
                <a:ext cx="606070" cy="938105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円/楕円 9"/>
              <p:cNvSpPr/>
              <p:nvPr/>
            </p:nvSpPr>
            <p:spPr>
              <a:xfrm>
                <a:off x="3637891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" name="直線矢印コネクタ 10"/>
              <p:cNvCxnSpPr>
                <a:stCxn id="6" idx="5"/>
                <a:endCxn id="17" idx="1"/>
              </p:cNvCxnSpPr>
              <p:nvPr/>
            </p:nvCxnSpPr>
            <p:spPr>
              <a:xfrm>
                <a:off x="3083444" y="3256864"/>
                <a:ext cx="639873" cy="938105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/>
              <p:cNvCxnSpPr>
                <a:stCxn id="9" idx="3"/>
                <a:endCxn id="17" idx="7"/>
              </p:cNvCxnSpPr>
              <p:nvPr/>
            </p:nvCxnSpPr>
            <p:spPr>
              <a:xfrm flipH="1">
                <a:off x="4135790" y="3248981"/>
                <a:ext cx="671407" cy="945988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円/楕円 12"/>
              <p:cNvSpPr/>
              <p:nvPr/>
            </p:nvSpPr>
            <p:spPr>
              <a:xfrm>
                <a:off x="5739027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4" name="直線矢印コネクタ 13"/>
              <p:cNvCxnSpPr>
                <a:stCxn id="9" idx="5"/>
              </p:cNvCxnSpPr>
              <p:nvPr/>
            </p:nvCxnSpPr>
            <p:spPr>
              <a:xfrm>
                <a:off x="5219670" y="3248981"/>
                <a:ext cx="604783" cy="945988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円/楕円 14"/>
              <p:cNvSpPr/>
              <p:nvPr/>
            </p:nvSpPr>
            <p:spPr>
              <a:xfrm>
                <a:off x="2585545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直線矢印コネクタ 15"/>
              <p:cNvCxnSpPr>
                <a:stCxn id="12" idx="5"/>
              </p:cNvCxnSpPr>
              <p:nvPr/>
            </p:nvCxnSpPr>
            <p:spPr>
              <a:xfrm>
                <a:off x="2064901" y="4607442"/>
                <a:ext cx="606070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矢印コネクタ 16"/>
              <p:cNvCxnSpPr>
                <a:stCxn id="17" idx="3"/>
              </p:cNvCxnSpPr>
              <p:nvPr/>
            </p:nvCxnSpPr>
            <p:spPr>
              <a:xfrm flipH="1">
                <a:off x="3083444" y="4607442"/>
                <a:ext cx="639873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円/楕円 17"/>
              <p:cNvSpPr/>
              <p:nvPr/>
            </p:nvSpPr>
            <p:spPr>
              <a:xfrm>
                <a:off x="4721771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直線矢印コネクタ 18"/>
              <p:cNvCxnSpPr>
                <a:endCxn id="17" idx="6"/>
              </p:cNvCxnSpPr>
              <p:nvPr/>
            </p:nvCxnSpPr>
            <p:spPr>
              <a:xfrm flipH="1">
                <a:off x="4221216" y="4401206"/>
                <a:ext cx="1517811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矢印コネクタ 19"/>
              <p:cNvCxnSpPr>
                <a:stCxn id="17" idx="2"/>
                <a:endCxn id="12" idx="6"/>
              </p:cNvCxnSpPr>
              <p:nvPr/>
            </p:nvCxnSpPr>
            <p:spPr>
              <a:xfrm flipH="1">
                <a:off x="2150327" y="4401206"/>
                <a:ext cx="1487564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線矢印コネクタ 20"/>
              <p:cNvCxnSpPr/>
              <p:nvPr/>
            </p:nvCxnSpPr>
            <p:spPr>
              <a:xfrm flipH="1">
                <a:off x="3168870" y="5802759"/>
                <a:ext cx="1552901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/>
              <p:cNvCxnSpPr>
                <a:endCxn id="17" idx="5"/>
              </p:cNvCxnSpPr>
              <p:nvPr/>
            </p:nvCxnSpPr>
            <p:spPr>
              <a:xfrm flipH="1" flipV="1">
                <a:off x="4135790" y="4607442"/>
                <a:ext cx="671407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/>
              <p:cNvCxnSpPr/>
              <p:nvPr/>
            </p:nvCxnSpPr>
            <p:spPr>
              <a:xfrm flipV="1">
                <a:off x="5219670" y="4607442"/>
                <a:ext cx="604783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テキスト ボックス 43"/>
            <p:cNvSpPr txBox="1"/>
            <p:nvPr/>
          </p:nvSpPr>
          <p:spPr>
            <a:xfrm>
              <a:off x="2974591" y="230247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0</a:t>
              </a:r>
              <a:endParaRPr kumimoji="1" lang="ja-JP" altLang="en-US" sz="2800" dirty="0"/>
            </a:p>
          </p:txBody>
        </p:sp>
        <p:sp>
          <p:nvSpPr>
            <p:cNvPr id="45" name="テキスト ボックス 44"/>
            <p:cNvSpPr txBox="1"/>
            <p:nvPr/>
          </p:nvSpPr>
          <p:spPr>
            <a:xfrm>
              <a:off x="5742123" y="547475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0</a:t>
              </a:r>
              <a:endParaRPr kumimoji="1" lang="ja-JP" altLang="en-US" sz="2800" dirty="0"/>
            </a:p>
          </p:txBody>
        </p:sp>
        <p:sp>
          <p:nvSpPr>
            <p:cNvPr id="46" name="テキスト ボックス 45"/>
            <p:cNvSpPr txBox="1"/>
            <p:nvPr/>
          </p:nvSpPr>
          <p:spPr>
            <a:xfrm>
              <a:off x="5673430" y="231104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/>
                <a:t>1</a:t>
              </a:r>
              <a:endParaRPr kumimoji="1" lang="ja-JP" altLang="en-US" sz="2800" dirty="0"/>
            </a:p>
          </p:txBody>
        </p:sp>
        <p:sp>
          <p:nvSpPr>
            <p:cNvPr id="47" name="テキスト ボックス 46"/>
            <p:cNvSpPr txBox="1"/>
            <p:nvPr/>
          </p:nvSpPr>
          <p:spPr>
            <a:xfrm>
              <a:off x="6739466" y="364908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2</a:t>
              </a:r>
              <a:endParaRPr kumimoji="1" lang="ja-JP" altLang="en-US" sz="2800" dirty="0"/>
            </a:p>
          </p:txBody>
        </p:sp>
        <p:sp>
          <p:nvSpPr>
            <p:cNvPr id="48" name="テキスト ボックス 47"/>
            <p:cNvSpPr txBox="1"/>
            <p:nvPr/>
          </p:nvSpPr>
          <p:spPr>
            <a:xfrm>
              <a:off x="4401223" y="3395074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4</a:t>
              </a:r>
              <a:endParaRPr kumimoji="1" lang="ja-JP" altLang="en-US" sz="2800" dirty="0"/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2114326" y="364908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2</a:t>
              </a:r>
              <a:endParaRPr kumimoji="1" lang="ja-JP" altLang="en-US" sz="2800" dirty="0"/>
            </a:p>
          </p:txBody>
        </p:sp>
        <p:sp>
          <p:nvSpPr>
            <p:cNvPr id="50" name="テキスト ボックス 49"/>
            <p:cNvSpPr txBox="1"/>
            <p:nvPr/>
          </p:nvSpPr>
          <p:spPr>
            <a:xfrm>
              <a:off x="2980591" y="547475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3</a:t>
              </a:r>
              <a:endParaRPr kumimoji="1" lang="ja-JP" altLang="en-US" sz="2800" dirty="0"/>
            </a:p>
          </p:txBody>
        </p:sp>
        <p:sp>
          <p:nvSpPr>
            <p:cNvPr id="53" name="テキスト ボックス 52"/>
            <p:cNvSpPr txBox="1"/>
            <p:nvPr/>
          </p:nvSpPr>
          <p:spPr>
            <a:xfrm>
              <a:off x="3430912" y="263575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  <p:sp>
          <p:nvSpPr>
            <p:cNvPr id="54" name="テキスト ボックス 53"/>
            <p:cNvSpPr txBox="1"/>
            <p:nvPr/>
          </p:nvSpPr>
          <p:spPr>
            <a:xfrm>
              <a:off x="5380000" y="263309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  <p:sp>
          <p:nvSpPr>
            <p:cNvPr id="55" name="テキスト ボックス 54"/>
            <p:cNvSpPr txBox="1"/>
            <p:nvPr/>
          </p:nvSpPr>
          <p:spPr>
            <a:xfrm>
              <a:off x="2501525" y="3872445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  <p:sp>
          <p:nvSpPr>
            <p:cNvPr id="56" name="テキスト ボックス 55"/>
            <p:cNvSpPr txBox="1"/>
            <p:nvPr/>
          </p:nvSpPr>
          <p:spPr>
            <a:xfrm>
              <a:off x="4397582" y="385446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6296567" y="3872445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  <p:sp>
          <p:nvSpPr>
            <p:cNvPr id="58" name="テキスト ボックス 57"/>
            <p:cNvSpPr txBox="1"/>
            <p:nvPr/>
          </p:nvSpPr>
          <p:spPr>
            <a:xfrm>
              <a:off x="3464778" y="5124979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  <p:sp>
          <p:nvSpPr>
            <p:cNvPr id="59" name="テキスト ボックス 58"/>
            <p:cNvSpPr txBox="1"/>
            <p:nvPr/>
          </p:nvSpPr>
          <p:spPr>
            <a:xfrm>
              <a:off x="5380000" y="509111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cxnSp>
        <p:nvCxnSpPr>
          <p:cNvPr id="25" name="直線矢印コネクタ 24"/>
          <p:cNvCxnSpPr/>
          <p:nvPr/>
        </p:nvCxnSpPr>
        <p:spPr bwMode="auto">
          <a:xfrm flipV="1">
            <a:off x="1270000" y="4432424"/>
            <a:ext cx="0" cy="613711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2" name="テキスト ボックス 41"/>
          <p:cNvSpPr txBox="1"/>
          <p:nvPr/>
        </p:nvSpPr>
        <p:spPr>
          <a:xfrm>
            <a:off x="323850" y="5231522"/>
            <a:ext cx="1414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 smtClean="0"/>
              <a:t>ans</a:t>
            </a:r>
            <a:r>
              <a:rPr kumimoji="1" lang="en-US" altLang="ja-JP" sz="2800" dirty="0" smtClean="0"/>
              <a:t> = {}</a:t>
            </a:r>
            <a:endParaRPr kumimoji="1" lang="ja-JP" altLang="en-US" sz="2800" dirty="0"/>
          </a:p>
        </p:txBody>
      </p:sp>
      <p:sp>
        <p:nvSpPr>
          <p:cNvPr id="24" name="スライド番号プレースホルダー 2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878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アルゴリズムの動作例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757238" lvl="1" indent="-457200">
                  <a:buFont typeface="+mj-lt"/>
                  <a:buAutoNum type="arabicPeriod" startAt="2"/>
                </a:pPr>
                <a:r>
                  <a:rPr lang="en-US" altLang="ja-JP" dirty="0" smtClean="0"/>
                  <a:t>S</a:t>
                </a:r>
                <a:r>
                  <a:rPr lang="ja-JP" altLang="en-US" dirty="0"/>
                  <a:t>が空になるまで以下を繰り返す</a:t>
                </a:r>
                <a:r>
                  <a:rPr lang="en-US" altLang="ja-JP" dirty="0"/>
                  <a:t>: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𝑂</m:t>
                    </m:r>
                    <m:r>
                      <a:rPr lang="en-US" altLang="ja-JP" i="1">
                        <a:latin typeface="Cambria Math" charset="0"/>
                      </a:rPr>
                      <m:t>(</m:t>
                    </m:r>
                    <m:r>
                      <a:rPr lang="en-US" altLang="ja-JP" i="1">
                        <a:latin typeface="Cambria Math" charset="0"/>
                      </a:rPr>
                      <m:t>𝑉</m:t>
                    </m:r>
                    <m:r>
                      <a:rPr lang="en-US" altLang="ja-JP" i="1">
                        <a:latin typeface="Cambria Math" charset="0"/>
                      </a:rPr>
                      <m:t>)</m:t>
                    </m:r>
                  </m:oMath>
                </a14:m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S</a:t>
                </a:r>
                <a:r>
                  <a:rPr lang="ja-JP" altLang="en-US" dirty="0"/>
                  <a:t>から頂点</a:t>
                </a:r>
                <a:r>
                  <a:rPr lang="en-US" altLang="ja-JP" dirty="0"/>
                  <a:t> v </a:t>
                </a:r>
                <a:r>
                  <a:rPr lang="ja-JP" altLang="en-US" dirty="0"/>
                  <a:t>を取り出すたびに、</a:t>
                </a:r>
                <a:r>
                  <a:rPr lang="en-US" altLang="ja-JP" dirty="0"/>
                  <a:t>v</a:t>
                </a:r>
                <a:r>
                  <a:rPr lang="ja-JP" altLang="en-US" dirty="0"/>
                  <a:t>から出るすべての辺を見て、行き先の頂点の入ってくる辺の個数を</a:t>
                </a:r>
                <a:r>
                  <a:rPr lang="en-US" altLang="ja-JP" dirty="0"/>
                  <a:t>1</a:t>
                </a:r>
                <a:r>
                  <a:rPr lang="ja-JP" altLang="en-US" dirty="0"/>
                  <a:t>減らす</a:t>
                </a:r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0</a:t>
                </a:r>
                <a:r>
                  <a:rPr lang="ja-JP" altLang="en-US" dirty="0"/>
                  <a:t>ならば</a:t>
                </a:r>
                <a:r>
                  <a:rPr lang="en-US" altLang="ja-JP" dirty="0"/>
                  <a:t>S</a:t>
                </a:r>
                <a:r>
                  <a:rPr lang="ja-JP" altLang="en-US" dirty="0"/>
                  <a:t>に追加する</a:t>
                </a: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テキスト ボックス 51"/>
          <p:cNvSpPr txBox="1"/>
          <p:nvPr/>
        </p:nvSpPr>
        <p:spPr>
          <a:xfrm>
            <a:off x="323850" y="3955491"/>
            <a:ext cx="1572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S = {</a:t>
            </a:r>
            <a:r>
              <a:rPr kumimoji="1" lang="en-US" altLang="ja-JP" sz="2800" dirty="0" err="1" smtClean="0"/>
              <a:t>b,g</a:t>
            </a:r>
            <a:r>
              <a:rPr kumimoji="1" lang="en-US" altLang="ja-JP" sz="2800" dirty="0" smtClean="0"/>
              <a:t>}</a:t>
            </a:r>
            <a:endParaRPr kumimoji="1" lang="ja-JP" altLang="en-US" sz="2800" dirty="0"/>
          </a:p>
        </p:txBody>
      </p:sp>
      <p:grpSp>
        <p:nvGrpSpPr>
          <p:cNvPr id="60" name="図形グループ 59"/>
          <p:cNvGrpSpPr/>
          <p:nvPr/>
        </p:nvGrpSpPr>
        <p:grpSpPr>
          <a:xfrm>
            <a:off x="3979298" y="2707306"/>
            <a:ext cx="4826033" cy="3551425"/>
            <a:chOff x="2114326" y="2311040"/>
            <a:chExt cx="5010182" cy="3686938"/>
          </a:xfrm>
        </p:grpSpPr>
        <p:grpSp>
          <p:nvGrpSpPr>
            <p:cNvPr id="4" name="図形グループ 3"/>
            <p:cNvGrpSpPr/>
            <p:nvPr/>
          </p:nvGrpSpPr>
          <p:grpSpPr>
            <a:xfrm>
              <a:off x="2438390" y="2624246"/>
              <a:ext cx="4301077" cy="3023953"/>
              <a:chOff x="1567002" y="2751082"/>
              <a:chExt cx="4755350" cy="3343339"/>
            </a:xfrm>
          </p:grpSpPr>
          <p:sp>
            <p:nvSpPr>
              <p:cNvPr id="7" name="円/楕円 6"/>
              <p:cNvSpPr/>
              <p:nvPr/>
            </p:nvSpPr>
            <p:spPr>
              <a:xfrm>
                <a:off x="4721771" y="2751082"/>
                <a:ext cx="583325" cy="583325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円/楕円 7"/>
              <p:cNvSpPr/>
              <p:nvPr/>
            </p:nvSpPr>
            <p:spPr>
              <a:xfrm>
                <a:off x="1567002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円/楕円 9"/>
              <p:cNvSpPr/>
              <p:nvPr/>
            </p:nvSpPr>
            <p:spPr>
              <a:xfrm>
                <a:off x="3637891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2" name="直線矢印コネクタ 11"/>
              <p:cNvCxnSpPr>
                <a:endCxn id="17" idx="7"/>
              </p:cNvCxnSpPr>
              <p:nvPr/>
            </p:nvCxnSpPr>
            <p:spPr>
              <a:xfrm flipH="1">
                <a:off x="4135790" y="3248981"/>
                <a:ext cx="671407" cy="945988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円/楕円 12"/>
              <p:cNvSpPr/>
              <p:nvPr/>
            </p:nvSpPr>
            <p:spPr>
              <a:xfrm>
                <a:off x="5739027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4" name="直線矢印コネクタ 13"/>
              <p:cNvCxnSpPr/>
              <p:nvPr/>
            </p:nvCxnSpPr>
            <p:spPr>
              <a:xfrm>
                <a:off x="5219670" y="3248981"/>
                <a:ext cx="604783" cy="945988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円/楕円 14"/>
              <p:cNvSpPr/>
              <p:nvPr/>
            </p:nvSpPr>
            <p:spPr>
              <a:xfrm>
                <a:off x="2585545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直線矢印コネクタ 15"/>
              <p:cNvCxnSpPr>
                <a:stCxn id="12" idx="5"/>
              </p:cNvCxnSpPr>
              <p:nvPr/>
            </p:nvCxnSpPr>
            <p:spPr>
              <a:xfrm>
                <a:off x="2064901" y="4607442"/>
                <a:ext cx="606070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矢印コネクタ 16"/>
              <p:cNvCxnSpPr>
                <a:stCxn id="17" idx="3"/>
              </p:cNvCxnSpPr>
              <p:nvPr/>
            </p:nvCxnSpPr>
            <p:spPr>
              <a:xfrm flipH="1">
                <a:off x="3083444" y="4607442"/>
                <a:ext cx="639873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円/楕円 17"/>
              <p:cNvSpPr/>
              <p:nvPr/>
            </p:nvSpPr>
            <p:spPr>
              <a:xfrm>
                <a:off x="4721771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直線矢印コネクタ 18"/>
              <p:cNvCxnSpPr>
                <a:endCxn id="17" idx="6"/>
              </p:cNvCxnSpPr>
              <p:nvPr/>
            </p:nvCxnSpPr>
            <p:spPr>
              <a:xfrm flipH="1">
                <a:off x="4221216" y="4401206"/>
                <a:ext cx="1517811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矢印コネクタ 19"/>
              <p:cNvCxnSpPr>
                <a:stCxn id="17" idx="2"/>
                <a:endCxn id="12" idx="6"/>
              </p:cNvCxnSpPr>
              <p:nvPr/>
            </p:nvCxnSpPr>
            <p:spPr>
              <a:xfrm flipH="1">
                <a:off x="2150327" y="4401206"/>
                <a:ext cx="1487564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線矢印コネクタ 20"/>
              <p:cNvCxnSpPr/>
              <p:nvPr/>
            </p:nvCxnSpPr>
            <p:spPr>
              <a:xfrm flipH="1">
                <a:off x="3168870" y="5802759"/>
                <a:ext cx="1552901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/>
              <p:cNvCxnSpPr>
                <a:endCxn id="17" idx="5"/>
              </p:cNvCxnSpPr>
              <p:nvPr/>
            </p:nvCxnSpPr>
            <p:spPr>
              <a:xfrm flipH="1" flipV="1">
                <a:off x="4135790" y="4607442"/>
                <a:ext cx="671407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/>
              <p:cNvCxnSpPr/>
              <p:nvPr/>
            </p:nvCxnSpPr>
            <p:spPr>
              <a:xfrm flipV="1">
                <a:off x="5219670" y="4607442"/>
                <a:ext cx="604783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テキスト ボックス 44"/>
            <p:cNvSpPr txBox="1"/>
            <p:nvPr/>
          </p:nvSpPr>
          <p:spPr>
            <a:xfrm>
              <a:off x="5742123" y="547475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0</a:t>
              </a:r>
              <a:endParaRPr kumimoji="1" lang="ja-JP" altLang="en-US" sz="2800" dirty="0"/>
            </a:p>
          </p:txBody>
        </p:sp>
        <p:sp>
          <p:nvSpPr>
            <p:cNvPr id="46" name="テキスト ボックス 45"/>
            <p:cNvSpPr txBox="1"/>
            <p:nvPr/>
          </p:nvSpPr>
          <p:spPr>
            <a:xfrm>
              <a:off x="5673430" y="2311040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0</a:t>
              </a:r>
              <a:endParaRPr kumimoji="1" lang="ja-JP" altLang="en-US" sz="2800" dirty="0"/>
            </a:p>
          </p:txBody>
        </p:sp>
        <p:sp>
          <p:nvSpPr>
            <p:cNvPr id="47" name="テキスト ボックス 46"/>
            <p:cNvSpPr txBox="1"/>
            <p:nvPr/>
          </p:nvSpPr>
          <p:spPr>
            <a:xfrm>
              <a:off x="6739466" y="364908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2</a:t>
              </a:r>
              <a:endParaRPr kumimoji="1" lang="ja-JP" altLang="en-US" sz="2800" dirty="0"/>
            </a:p>
          </p:txBody>
        </p:sp>
        <p:sp>
          <p:nvSpPr>
            <p:cNvPr id="48" name="テキスト ボックス 47"/>
            <p:cNvSpPr txBox="1"/>
            <p:nvPr/>
          </p:nvSpPr>
          <p:spPr>
            <a:xfrm>
              <a:off x="4401223" y="3395074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3</a:t>
              </a:r>
              <a:endParaRPr kumimoji="1" lang="ja-JP" altLang="en-US" sz="2800" dirty="0"/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2114326" y="3649080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1</a:t>
              </a:r>
              <a:endParaRPr kumimoji="1" lang="ja-JP" altLang="en-US" sz="2800" dirty="0"/>
            </a:p>
          </p:txBody>
        </p:sp>
        <p:sp>
          <p:nvSpPr>
            <p:cNvPr id="50" name="テキスト ボックス 49"/>
            <p:cNvSpPr txBox="1"/>
            <p:nvPr/>
          </p:nvSpPr>
          <p:spPr>
            <a:xfrm>
              <a:off x="2980591" y="547475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3</a:t>
              </a:r>
              <a:endParaRPr kumimoji="1" lang="ja-JP" altLang="en-US" sz="2800" dirty="0"/>
            </a:p>
          </p:txBody>
        </p:sp>
        <p:sp>
          <p:nvSpPr>
            <p:cNvPr id="54" name="テキスト ボックス 53"/>
            <p:cNvSpPr txBox="1"/>
            <p:nvPr/>
          </p:nvSpPr>
          <p:spPr>
            <a:xfrm>
              <a:off x="5380000" y="263309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  <p:sp>
          <p:nvSpPr>
            <p:cNvPr id="55" name="テキスト ボックス 54"/>
            <p:cNvSpPr txBox="1"/>
            <p:nvPr/>
          </p:nvSpPr>
          <p:spPr>
            <a:xfrm>
              <a:off x="2501525" y="3872445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  <p:sp>
          <p:nvSpPr>
            <p:cNvPr id="56" name="テキスト ボックス 55"/>
            <p:cNvSpPr txBox="1"/>
            <p:nvPr/>
          </p:nvSpPr>
          <p:spPr>
            <a:xfrm>
              <a:off x="4397582" y="385446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6296567" y="3872445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  <p:sp>
          <p:nvSpPr>
            <p:cNvPr id="58" name="テキスト ボックス 57"/>
            <p:cNvSpPr txBox="1"/>
            <p:nvPr/>
          </p:nvSpPr>
          <p:spPr>
            <a:xfrm>
              <a:off x="3464778" y="5124979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  <p:sp>
          <p:nvSpPr>
            <p:cNvPr id="59" name="テキスト ボックス 58"/>
            <p:cNvSpPr txBox="1"/>
            <p:nvPr/>
          </p:nvSpPr>
          <p:spPr>
            <a:xfrm>
              <a:off x="5380000" y="509111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cxnSp>
        <p:nvCxnSpPr>
          <p:cNvPr id="25" name="直線矢印コネクタ 24"/>
          <p:cNvCxnSpPr/>
          <p:nvPr/>
        </p:nvCxnSpPr>
        <p:spPr bwMode="auto">
          <a:xfrm flipV="1">
            <a:off x="1270000" y="4432424"/>
            <a:ext cx="0" cy="613711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テキスト ボックス 40"/>
          <p:cNvSpPr txBox="1"/>
          <p:nvPr/>
        </p:nvSpPr>
        <p:spPr>
          <a:xfrm>
            <a:off x="323850" y="5231522"/>
            <a:ext cx="16145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 smtClean="0"/>
              <a:t>ans</a:t>
            </a:r>
            <a:r>
              <a:rPr kumimoji="1" lang="en-US" altLang="ja-JP" sz="2800" dirty="0" smtClean="0"/>
              <a:t> = {a}</a:t>
            </a:r>
            <a:endParaRPr kumimoji="1" lang="ja-JP" altLang="en-US" sz="28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21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アルゴリズムの動作例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757238" lvl="1" indent="-457200">
                  <a:buFont typeface="+mj-lt"/>
                  <a:buAutoNum type="arabicPeriod" startAt="2"/>
                </a:pPr>
                <a:r>
                  <a:rPr lang="en-US" altLang="ja-JP" dirty="0" smtClean="0"/>
                  <a:t>S</a:t>
                </a:r>
                <a:r>
                  <a:rPr lang="ja-JP" altLang="en-US" dirty="0"/>
                  <a:t>が空になるまで以下を繰り返す</a:t>
                </a:r>
                <a:r>
                  <a:rPr lang="en-US" altLang="ja-JP" dirty="0"/>
                  <a:t>: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𝑂</m:t>
                    </m:r>
                    <m:r>
                      <a:rPr lang="en-US" altLang="ja-JP" i="1">
                        <a:latin typeface="Cambria Math" charset="0"/>
                      </a:rPr>
                      <m:t>(</m:t>
                    </m:r>
                    <m:r>
                      <a:rPr lang="en-US" altLang="ja-JP" i="1">
                        <a:latin typeface="Cambria Math" charset="0"/>
                      </a:rPr>
                      <m:t>𝑉</m:t>
                    </m:r>
                    <m:r>
                      <a:rPr lang="en-US" altLang="ja-JP" i="1">
                        <a:latin typeface="Cambria Math" charset="0"/>
                      </a:rPr>
                      <m:t>)</m:t>
                    </m:r>
                  </m:oMath>
                </a14:m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S</a:t>
                </a:r>
                <a:r>
                  <a:rPr lang="ja-JP" altLang="en-US" dirty="0"/>
                  <a:t>から頂点</a:t>
                </a:r>
                <a:r>
                  <a:rPr lang="en-US" altLang="ja-JP" dirty="0"/>
                  <a:t> v </a:t>
                </a:r>
                <a:r>
                  <a:rPr lang="ja-JP" altLang="en-US" dirty="0"/>
                  <a:t>を取り出すたびに、</a:t>
                </a:r>
                <a:r>
                  <a:rPr lang="en-US" altLang="ja-JP" dirty="0"/>
                  <a:t>v</a:t>
                </a:r>
                <a:r>
                  <a:rPr lang="ja-JP" altLang="en-US" dirty="0"/>
                  <a:t>から出るすべての辺を見て、行き先の頂点の入ってくる辺の個数を</a:t>
                </a:r>
                <a:r>
                  <a:rPr lang="en-US" altLang="ja-JP" dirty="0"/>
                  <a:t>1</a:t>
                </a:r>
                <a:r>
                  <a:rPr lang="ja-JP" altLang="en-US" dirty="0"/>
                  <a:t>減らす</a:t>
                </a:r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0</a:t>
                </a:r>
                <a:r>
                  <a:rPr lang="ja-JP" altLang="en-US" dirty="0"/>
                  <a:t>ならば</a:t>
                </a:r>
                <a:r>
                  <a:rPr lang="en-US" altLang="ja-JP" dirty="0"/>
                  <a:t>S</a:t>
                </a:r>
                <a:r>
                  <a:rPr lang="ja-JP" altLang="en-US" dirty="0"/>
                  <a:t>に追加する</a:t>
                </a: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テキスト ボックス 51"/>
          <p:cNvSpPr txBox="1"/>
          <p:nvPr/>
        </p:nvSpPr>
        <p:spPr>
          <a:xfrm>
            <a:off x="323850" y="3955491"/>
            <a:ext cx="12731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S </a:t>
            </a:r>
            <a:r>
              <a:rPr kumimoji="1" lang="en-US" altLang="ja-JP" sz="2800" smtClean="0"/>
              <a:t>= {g</a:t>
            </a:r>
            <a:r>
              <a:rPr kumimoji="1" lang="en-US" altLang="ja-JP" sz="2800" dirty="0" smtClean="0"/>
              <a:t>}</a:t>
            </a:r>
            <a:endParaRPr kumimoji="1" lang="ja-JP" altLang="en-US" sz="2800" dirty="0"/>
          </a:p>
        </p:txBody>
      </p:sp>
      <p:grpSp>
        <p:nvGrpSpPr>
          <p:cNvPr id="60" name="図形グループ 59"/>
          <p:cNvGrpSpPr/>
          <p:nvPr/>
        </p:nvGrpSpPr>
        <p:grpSpPr>
          <a:xfrm>
            <a:off x="3979298" y="3751497"/>
            <a:ext cx="4840185" cy="2507235"/>
            <a:chOff x="2114326" y="3395074"/>
            <a:chExt cx="5024874" cy="2602904"/>
          </a:xfrm>
        </p:grpSpPr>
        <p:grpSp>
          <p:nvGrpSpPr>
            <p:cNvPr id="4" name="図形グループ 3"/>
            <p:cNvGrpSpPr/>
            <p:nvPr/>
          </p:nvGrpSpPr>
          <p:grpSpPr>
            <a:xfrm>
              <a:off x="2438390" y="3852933"/>
              <a:ext cx="4301077" cy="1795264"/>
              <a:chOff x="1567002" y="4109543"/>
              <a:chExt cx="4755350" cy="1984878"/>
            </a:xfrm>
          </p:grpSpPr>
          <p:sp>
            <p:nvSpPr>
              <p:cNvPr id="8" name="円/楕円 7"/>
              <p:cNvSpPr/>
              <p:nvPr/>
            </p:nvSpPr>
            <p:spPr>
              <a:xfrm>
                <a:off x="1567002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円/楕円 9"/>
              <p:cNvSpPr/>
              <p:nvPr/>
            </p:nvSpPr>
            <p:spPr>
              <a:xfrm>
                <a:off x="3637891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円/楕円 12"/>
              <p:cNvSpPr/>
              <p:nvPr/>
            </p:nvSpPr>
            <p:spPr>
              <a:xfrm>
                <a:off x="5739027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円/楕円 14"/>
              <p:cNvSpPr/>
              <p:nvPr/>
            </p:nvSpPr>
            <p:spPr>
              <a:xfrm>
                <a:off x="2585545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直線矢印コネクタ 15"/>
              <p:cNvCxnSpPr/>
              <p:nvPr/>
            </p:nvCxnSpPr>
            <p:spPr>
              <a:xfrm>
                <a:off x="2064901" y="4607442"/>
                <a:ext cx="606070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矢印コネクタ 16"/>
              <p:cNvCxnSpPr>
                <a:stCxn id="17" idx="3"/>
              </p:cNvCxnSpPr>
              <p:nvPr/>
            </p:nvCxnSpPr>
            <p:spPr>
              <a:xfrm flipH="1">
                <a:off x="3083444" y="4607442"/>
                <a:ext cx="639873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円/楕円 17"/>
              <p:cNvSpPr/>
              <p:nvPr/>
            </p:nvSpPr>
            <p:spPr>
              <a:xfrm>
                <a:off x="4721771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直線矢印コネクタ 18"/>
              <p:cNvCxnSpPr>
                <a:endCxn id="17" idx="6"/>
              </p:cNvCxnSpPr>
              <p:nvPr/>
            </p:nvCxnSpPr>
            <p:spPr>
              <a:xfrm flipH="1">
                <a:off x="4221216" y="4401206"/>
                <a:ext cx="1517811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矢印コネクタ 19"/>
              <p:cNvCxnSpPr>
                <a:stCxn id="17" idx="2"/>
              </p:cNvCxnSpPr>
              <p:nvPr/>
            </p:nvCxnSpPr>
            <p:spPr>
              <a:xfrm flipH="1">
                <a:off x="2150327" y="4401206"/>
                <a:ext cx="1487564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線矢印コネクタ 20"/>
              <p:cNvCxnSpPr/>
              <p:nvPr/>
            </p:nvCxnSpPr>
            <p:spPr>
              <a:xfrm flipH="1">
                <a:off x="3168870" y="5802759"/>
                <a:ext cx="1552901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/>
              <p:cNvCxnSpPr>
                <a:endCxn id="17" idx="5"/>
              </p:cNvCxnSpPr>
              <p:nvPr/>
            </p:nvCxnSpPr>
            <p:spPr>
              <a:xfrm flipH="1" flipV="1">
                <a:off x="4135790" y="4607442"/>
                <a:ext cx="671407" cy="98908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/>
              <p:cNvCxnSpPr/>
              <p:nvPr/>
            </p:nvCxnSpPr>
            <p:spPr>
              <a:xfrm flipV="1">
                <a:off x="5219670" y="4607442"/>
                <a:ext cx="604783" cy="98908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テキスト ボックス 44"/>
            <p:cNvSpPr txBox="1"/>
            <p:nvPr/>
          </p:nvSpPr>
          <p:spPr>
            <a:xfrm>
              <a:off x="5742123" y="547475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0</a:t>
              </a:r>
              <a:endParaRPr kumimoji="1" lang="ja-JP" altLang="en-US" sz="2800" dirty="0"/>
            </a:p>
          </p:txBody>
        </p:sp>
        <p:sp>
          <p:nvSpPr>
            <p:cNvPr id="47" name="テキスト ボックス 46"/>
            <p:cNvSpPr txBox="1"/>
            <p:nvPr/>
          </p:nvSpPr>
          <p:spPr>
            <a:xfrm>
              <a:off x="6739466" y="3649080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1</a:t>
              </a:r>
              <a:endParaRPr kumimoji="1" lang="ja-JP" altLang="en-US" sz="2800" dirty="0"/>
            </a:p>
          </p:txBody>
        </p:sp>
        <p:sp>
          <p:nvSpPr>
            <p:cNvPr id="48" name="テキスト ボックス 47"/>
            <p:cNvSpPr txBox="1"/>
            <p:nvPr/>
          </p:nvSpPr>
          <p:spPr>
            <a:xfrm>
              <a:off x="4401223" y="3395074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2</a:t>
              </a:r>
              <a:endParaRPr kumimoji="1" lang="ja-JP" altLang="en-US" sz="2800" dirty="0"/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2114326" y="3649080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1</a:t>
              </a:r>
              <a:endParaRPr kumimoji="1" lang="ja-JP" altLang="en-US" sz="2800" dirty="0"/>
            </a:p>
          </p:txBody>
        </p:sp>
        <p:sp>
          <p:nvSpPr>
            <p:cNvPr id="50" name="テキスト ボックス 49"/>
            <p:cNvSpPr txBox="1"/>
            <p:nvPr/>
          </p:nvSpPr>
          <p:spPr>
            <a:xfrm>
              <a:off x="2980591" y="547475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3</a:t>
              </a:r>
              <a:endParaRPr kumimoji="1" lang="ja-JP" altLang="en-US" sz="2800" dirty="0"/>
            </a:p>
          </p:txBody>
        </p:sp>
        <p:sp>
          <p:nvSpPr>
            <p:cNvPr id="55" name="テキスト ボックス 54"/>
            <p:cNvSpPr txBox="1"/>
            <p:nvPr/>
          </p:nvSpPr>
          <p:spPr>
            <a:xfrm>
              <a:off x="2501525" y="3872445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  <p:sp>
          <p:nvSpPr>
            <p:cNvPr id="56" name="テキスト ボックス 55"/>
            <p:cNvSpPr txBox="1"/>
            <p:nvPr/>
          </p:nvSpPr>
          <p:spPr>
            <a:xfrm>
              <a:off x="4397582" y="385446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6296567" y="3872445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  <p:sp>
          <p:nvSpPr>
            <p:cNvPr id="58" name="テキスト ボックス 57"/>
            <p:cNvSpPr txBox="1"/>
            <p:nvPr/>
          </p:nvSpPr>
          <p:spPr>
            <a:xfrm>
              <a:off x="3464778" y="5124979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  <p:sp>
          <p:nvSpPr>
            <p:cNvPr id="59" name="テキスト ボックス 58"/>
            <p:cNvSpPr txBox="1"/>
            <p:nvPr/>
          </p:nvSpPr>
          <p:spPr>
            <a:xfrm>
              <a:off x="5380000" y="509111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cxnSp>
        <p:nvCxnSpPr>
          <p:cNvPr id="25" name="直線矢印コネクタ 24"/>
          <p:cNvCxnSpPr/>
          <p:nvPr/>
        </p:nvCxnSpPr>
        <p:spPr bwMode="auto">
          <a:xfrm flipV="1">
            <a:off x="1270000" y="4432424"/>
            <a:ext cx="0" cy="613711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テキスト ボックス 40"/>
          <p:cNvSpPr txBox="1"/>
          <p:nvPr/>
        </p:nvSpPr>
        <p:spPr>
          <a:xfrm>
            <a:off x="323850" y="5231522"/>
            <a:ext cx="1914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 smtClean="0"/>
              <a:t>ans</a:t>
            </a:r>
            <a:r>
              <a:rPr kumimoji="1" lang="en-US" altLang="ja-JP" sz="2800" dirty="0" smtClean="0"/>
              <a:t> = {</a:t>
            </a:r>
            <a:r>
              <a:rPr kumimoji="1" lang="en-US" altLang="ja-JP" sz="2800" dirty="0" err="1" smtClean="0"/>
              <a:t>a,b</a:t>
            </a:r>
            <a:r>
              <a:rPr kumimoji="1" lang="en-US" altLang="ja-JP" sz="2800" dirty="0" smtClean="0"/>
              <a:t>}</a:t>
            </a:r>
            <a:endParaRPr kumimoji="1" lang="ja-JP" altLang="en-US" sz="28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70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アルゴリズムの動作例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757238" lvl="1" indent="-457200">
                  <a:buFont typeface="+mj-lt"/>
                  <a:buAutoNum type="arabicPeriod" startAt="2"/>
                </a:pPr>
                <a:r>
                  <a:rPr lang="en-US" altLang="ja-JP" dirty="0" smtClean="0"/>
                  <a:t>S</a:t>
                </a:r>
                <a:r>
                  <a:rPr lang="ja-JP" altLang="en-US" dirty="0"/>
                  <a:t>が空になるまで以下を繰り返す</a:t>
                </a:r>
                <a:r>
                  <a:rPr lang="en-US" altLang="ja-JP" dirty="0"/>
                  <a:t>: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𝑂</m:t>
                    </m:r>
                    <m:r>
                      <a:rPr lang="en-US" altLang="ja-JP" i="1">
                        <a:latin typeface="Cambria Math" charset="0"/>
                      </a:rPr>
                      <m:t>(</m:t>
                    </m:r>
                    <m:r>
                      <a:rPr lang="en-US" altLang="ja-JP" i="1">
                        <a:latin typeface="Cambria Math" charset="0"/>
                      </a:rPr>
                      <m:t>𝑉</m:t>
                    </m:r>
                    <m:r>
                      <a:rPr lang="en-US" altLang="ja-JP" i="1">
                        <a:latin typeface="Cambria Math" charset="0"/>
                      </a:rPr>
                      <m:t>)</m:t>
                    </m:r>
                  </m:oMath>
                </a14:m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S</a:t>
                </a:r>
                <a:r>
                  <a:rPr lang="ja-JP" altLang="en-US" dirty="0"/>
                  <a:t>から頂点</a:t>
                </a:r>
                <a:r>
                  <a:rPr lang="en-US" altLang="ja-JP" dirty="0"/>
                  <a:t> v </a:t>
                </a:r>
                <a:r>
                  <a:rPr lang="ja-JP" altLang="en-US" dirty="0"/>
                  <a:t>を取り出すたびに、</a:t>
                </a:r>
                <a:r>
                  <a:rPr lang="en-US" altLang="ja-JP" dirty="0"/>
                  <a:t>v</a:t>
                </a:r>
                <a:r>
                  <a:rPr lang="ja-JP" altLang="en-US" dirty="0"/>
                  <a:t>から出るすべての辺を見て、行き先の頂点の入ってくる辺の個数を</a:t>
                </a:r>
                <a:r>
                  <a:rPr lang="en-US" altLang="ja-JP" dirty="0"/>
                  <a:t>1</a:t>
                </a:r>
                <a:r>
                  <a:rPr lang="ja-JP" altLang="en-US" dirty="0"/>
                  <a:t>減らす</a:t>
                </a:r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0</a:t>
                </a:r>
                <a:r>
                  <a:rPr lang="ja-JP" altLang="en-US" dirty="0"/>
                  <a:t>ならば</a:t>
                </a:r>
                <a:r>
                  <a:rPr lang="en-US" altLang="ja-JP" dirty="0"/>
                  <a:t>S</a:t>
                </a:r>
                <a:r>
                  <a:rPr lang="ja-JP" altLang="en-US" dirty="0"/>
                  <a:t>に追加する</a:t>
                </a: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テキスト ボックス 51"/>
          <p:cNvSpPr txBox="1"/>
          <p:nvPr/>
        </p:nvSpPr>
        <p:spPr>
          <a:xfrm>
            <a:off x="323850" y="3955491"/>
            <a:ext cx="12731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S = {e}</a:t>
            </a:r>
            <a:endParaRPr kumimoji="1" lang="ja-JP" altLang="en-US" sz="2800" dirty="0"/>
          </a:p>
        </p:txBody>
      </p:sp>
      <p:grpSp>
        <p:nvGrpSpPr>
          <p:cNvPr id="60" name="図形グループ 59"/>
          <p:cNvGrpSpPr/>
          <p:nvPr/>
        </p:nvGrpSpPr>
        <p:grpSpPr>
          <a:xfrm>
            <a:off x="3979298" y="3751497"/>
            <a:ext cx="4840185" cy="2526466"/>
            <a:chOff x="2114326" y="3395074"/>
            <a:chExt cx="5024874" cy="2622869"/>
          </a:xfrm>
        </p:grpSpPr>
        <p:grpSp>
          <p:nvGrpSpPr>
            <p:cNvPr id="4" name="図形グループ 3"/>
            <p:cNvGrpSpPr/>
            <p:nvPr/>
          </p:nvGrpSpPr>
          <p:grpSpPr>
            <a:xfrm>
              <a:off x="2438390" y="3852933"/>
              <a:ext cx="4301077" cy="1795264"/>
              <a:chOff x="1567002" y="4109543"/>
              <a:chExt cx="4755350" cy="1984878"/>
            </a:xfrm>
          </p:grpSpPr>
          <p:sp>
            <p:nvSpPr>
              <p:cNvPr id="8" name="円/楕円 7"/>
              <p:cNvSpPr/>
              <p:nvPr/>
            </p:nvSpPr>
            <p:spPr>
              <a:xfrm>
                <a:off x="1567002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円/楕円 9"/>
              <p:cNvSpPr/>
              <p:nvPr/>
            </p:nvSpPr>
            <p:spPr>
              <a:xfrm>
                <a:off x="3637891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円/楕円 12"/>
              <p:cNvSpPr/>
              <p:nvPr/>
            </p:nvSpPr>
            <p:spPr>
              <a:xfrm>
                <a:off x="5739027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5" name="円/楕円 14"/>
              <p:cNvSpPr/>
              <p:nvPr/>
            </p:nvSpPr>
            <p:spPr>
              <a:xfrm>
                <a:off x="2585545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直線矢印コネクタ 15"/>
              <p:cNvCxnSpPr/>
              <p:nvPr/>
            </p:nvCxnSpPr>
            <p:spPr>
              <a:xfrm>
                <a:off x="2064901" y="4607442"/>
                <a:ext cx="606070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矢印コネクタ 16"/>
              <p:cNvCxnSpPr>
                <a:stCxn id="17" idx="3"/>
              </p:cNvCxnSpPr>
              <p:nvPr/>
            </p:nvCxnSpPr>
            <p:spPr>
              <a:xfrm flipH="1">
                <a:off x="3083444" y="4607442"/>
                <a:ext cx="639873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線矢印コネクタ 18"/>
              <p:cNvCxnSpPr>
                <a:endCxn id="17" idx="6"/>
              </p:cNvCxnSpPr>
              <p:nvPr/>
            </p:nvCxnSpPr>
            <p:spPr>
              <a:xfrm flipH="1">
                <a:off x="4221216" y="4401206"/>
                <a:ext cx="1517811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矢印コネクタ 19"/>
              <p:cNvCxnSpPr>
                <a:stCxn id="17" idx="2"/>
              </p:cNvCxnSpPr>
              <p:nvPr/>
            </p:nvCxnSpPr>
            <p:spPr>
              <a:xfrm flipH="1">
                <a:off x="2150327" y="4401206"/>
                <a:ext cx="1487564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テキスト ボックス 46"/>
            <p:cNvSpPr txBox="1"/>
            <p:nvPr/>
          </p:nvSpPr>
          <p:spPr>
            <a:xfrm>
              <a:off x="6739466" y="3649080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0</a:t>
              </a:r>
              <a:endParaRPr kumimoji="1" lang="ja-JP" altLang="en-US" sz="2800" dirty="0"/>
            </a:p>
          </p:txBody>
        </p:sp>
        <p:sp>
          <p:nvSpPr>
            <p:cNvPr id="48" name="テキスト ボックス 47"/>
            <p:cNvSpPr txBox="1"/>
            <p:nvPr/>
          </p:nvSpPr>
          <p:spPr>
            <a:xfrm>
              <a:off x="4401223" y="3395074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1</a:t>
              </a:r>
              <a:endParaRPr kumimoji="1" lang="ja-JP" altLang="en-US" sz="2800" dirty="0"/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2114326" y="3649080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1</a:t>
              </a:r>
              <a:endParaRPr kumimoji="1" lang="ja-JP" altLang="en-US" sz="2800" dirty="0"/>
            </a:p>
          </p:txBody>
        </p:sp>
        <p:sp>
          <p:nvSpPr>
            <p:cNvPr id="50" name="テキスト ボックス 49"/>
            <p:cNvSpPr txBox="1"/>
            <p:nvPr/>
          </p:nvSpPr>
          <p:spPr>
            <a:xfrm>
              <a:off x="2980591" y="5474758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2</a:t>
              </a:r>
              <a:endParaRPr kumimoji="1" lang="ja-JP" altLang="en-US" sz="2800" dirty="0"/>
            </a:p>
          </p:txBody>
        </p:sp>
        <p:sp>
          <p:nvSpPr>
            <p:cNvPr id="55" name="テキスト ボックス 54"/>
            <p:cNvSpPr txBox="1"/>
            <p:nvPr/>
          </p:nvSpPr>
          <p:spPr>
            <a:xfrm>
              <a:off x="2501525" y="3872445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  <p:sp>
          <p:nvSpPr>
            <p:cNvPr id="56" name="テキスト ボックス 55"/>
            <p:cNvSpPr txBox="1"/>
            <p:nvPr/>
          </p:nvSpPr>
          <p:spPr>
            <a:xfrm>
              <a:off x="4397582" y="3854460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6296567" y="3872445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  <p:sp>
          <p:nvSpPr>
            <p:cNvPr id="58" name="テキスト ボックス 57"/>
            <p:cNvSpPr txBox="1"/>
            <p:nvPr/>
          </p:nvSpPr>
          <p:spPr>
            <a:xfrm>
              <a:off x="3464778" y="5124979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cxnSp>
        <p:nvCxnSpPr>
          <p:cNvPr id="25" name="直線矢印コネクタ 24"/>
          <p:cNvCxnSpPr/>
          <p:nvPr/>
        </p:nvCxnSpPr>
        <p:spPr bwMode="auto">
          <a:xfrm flipV="1">
            <a:off x="1270000" y="4432424"/>
            <a:ext cx="0" cy="613711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テキスト ボックス 40"/>
          <p:cNvSpPr txBox="1"/>
          <p:nvPr/>
        </p:nvSpPr>
        <p:spPr>
          <a:xfrm>
            <a:off x="323850" y="5231522"/>
            <a:ext cx="2214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 smtClean="0"/>
              <a:t>ans</a:t>
            </a:r>
            <a:r>
              <a:rPr kumimoji="1" lang="en-US" altLang="ja-JP" sz="2800" dirty="0" smtClean="0"/>
              <a:t> = {</a:t>
            </a:r>
            <a:r>
              <a:rPr kumimoji="1" lang="en-US" altLang="ja-JP" sz="2800" dirty="0" err="1" smtClean="0"/>
              <a:t>a,b,g</a:t>
            </a:r>
            <a:r>
              <a:rPr kumimoji="1" lang="en-US" altLang="ja-JP" sz="2800" dirty="0" smtClean="0"/>
              <a:t>}</a:t>
            </a:r>
            <a:endParaRPr kumimoji="1" lang="ja-JP" altLang="en-US" sz="28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91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アルゴリズムの動作例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757238" lvl="1" indent="-457200">
                  <a:buFont typeface="+mj-lt"/>
                  <a:buAutoNum type="arabicPeriod" startAt="2"/>
                </a:pPr>
                <a:r>
                  <a:rPr lang="en-US" altLang="ja-JP" dirty="0" smtClean="0"/>
                  <a:t>S</a:t>
                </a:r>
                <a:r>
                  <a:rPr lang="ja-JP" altLang="en-US" dirty="0"/>
                  <a:t>が空になるまで以下を繰り返す</a:t>
                </a:r>
                <a:r>
                  <a:rPr lang="en-US" altLang="ja-JP" dirty="0"/>
                  <a:t>: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𝑂</m:t>
                    </m:r>
                    <m:r>
                      <a:rPr lang="en-US" altLang="ja-JP" i="1">
                        <a:latin typeface="Cambria Math" charset="0"/>
                      </a:rPr>
                      <m:t>(</m:t>
                    </m:r>
                    <m:r>
                      <a:rPr lang="en-US" altLang="ja-JP" i="1">
                        <a:latin typeface="Cambria Math" charset="0"/>
                      </a:rPr>
                      <m:t>𝑉</m:t>
                    </m:r>
                    <m:r>
                      <a:rPr lang="en-US" altLang="ja-JP" i="1">
                        <a:latin typeface="Cambria Math" charset="0"/>
                      </a:rPr>
                      <m:t>)</m:t>
                    </m:r>
                  </m:oMath>
                </a14:m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S</a:t>
                </a:r>
                <a:r>
                  <a:rPr lang="ja-JP" altLang="en-US" dirty="0"/>
                  <a:t>から頂点</a:t>
                </a:r>
                <a:r>
                  <a:rPr lang="en-US" altLang="ja-JP" dirty="0"/>
                  <a:t> v </a:t>
                </a:r>
                <a:r>
                  <a:rPr lang="ja-JP" altLang="en-US" dirty="0"/>
                  <a:t>を取り出すたびに、</a:t>
                </a:r>
                <a:r>
                  <a:rPr lang="en-US" altLang="ja-JP" dirty="0"/>
                  <a:t>v</a:t>
                </a:r>
                <a:r>
                  <a:rPr lang="ja-JP" altLang="en-US" dirty="0"/>
                  <a:t>から出るすべての辺を見て、行き先の頂点の入ってくる辺の個数を</a:t>
                </a:r>
                <a:r>
                  <a:rPr lang="en-US" altLang="ja-JP" dirty="0"/>
                  <a:t>1</a:t>
                </a:r>
                <a:r>
                  <a:rPr lang="ja-JP" altLang="en-US" dirty="0"/>
                  <a:t>減らす</a:t>
                </a:r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0</a:t>
                </a:r>
                <a:r>
                  <a:rPr lang="ja-JP" altLang="en-US" dirty="0"/>
                  <a:t>ならば</a:t>
                </a:r>
                <a:r>
                  <a:rPr lang="en-US" altLang="ja-JP" dirty="0"/>
                  <a:t>S</a:t>
                </a:r>
                <a:r>
                  <a:rPr lang="ja-JP" altLang="en-US" dirty="0"/>
                  <a:t>に追加する</a:t>
                </a: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テキスト ボックス 51"/>
          <p:cNvSpPr txBox="1"/>
          <p:nvPr/>
        </p:nvSpPr>
        <p:spPr>
          <a:xfrm>
            <a:off x="323850" y="3955491"/>
            <a:ext cx="12731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S = {d}</a:t>
            </a:r>
            <a:endParaRPr kumimoji="1" lang="ja-JP" altLang="en-US" sz="2800" dirty="0"/>
          </a:p>
        </p:txBody>
      </p:sp>
      <p:grpSp>
        <p:nvGrpSpPr>
          <p:cNvPr id="60" name="図形グループ 59"/>
          <p:cNvGrpSpPr/>
          <p:nvPr/>
        </p:nvGrpSpPr>
        <p:grpSpPr>
          <a:xfrm>
            <a:off x="3979298" y="3751497"/>
            <a:ext cx="2624577" cy="2526466"/>
            <a:chOff x="2114326" y="3395074"/>
            <a:chExt cx="2724724" cy="2622869"/>
          </a:xfrm>
        </p:grpSpPr>
        <p:grpSp>
          <p:nvGrpSpPr>
            <p:cNvPr id="4" name="図形グループ 3"/>
            <p:cNvGrpSpPr/>
            <p:nvPr/>
          </p:nvGrpSpPr>
          <p:grpSpPr>
            <a:xfrm>
              <a:off x="2438390" y="3852933"/>
              <a:ext cx="2400660" cy="1795264"/>
              <a:chOff x="1567002" y="4109543"/>
              <a:chExt cx="2654214" cy="1984878"/>
            </a:xfrm>
          </p:grpSpPr>
          <p:sp>
            <p:nvSpPr>
              <p:cNvPr id="8" name="円/楕円 7"/>
              <p:cNvSpPr/>
              <p:nvPr/>
            </p:nvSpPr>
            <p:spPr>
              <a:xfrm>
                <a:off x="1567002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円/楕円 9"/>
              <p:cNvSpPr/>
              <p:nvPr/>
            </p:nvSpPr>
            <p:spPr>
              <a:xfrm>
                <a:off x="3637891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円/楕円 14"/>
              <p:cNvSpPr/>
              <p:nvPr/>
            </p:nvSpPr>
            <p:spPr>
              <a:xfrm>
                <a:off x="2585545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直線矢印コネクタ 15"/>
              <p:cNvCxnSpPr/>
              <p:nvPr/>
            </p:nvCxnSpPr>
            <p:spPr>
              <a:xfrm>
                <a:off x="2064901" y="4607442"/>
                <a:ext cx="606070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矢印コネクタ 16"/>
              <p:cNvCxnSpPr>
                <a:stCxn id="17" idx="3"/>
              </p:cNvCxnSpPr>
              <p:nvPr/>
            </p:nvCxnSpPr>
            <p:spPr>
              <a:xfrm flipH="1">
                <a:off x="3083444" y="4607442"/>
                <a:ext cx="639873" cy="98908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矢印コネクタ 19"/>
              <p:cNvCxnSpPr>
                <a:stCxn id="17" idx="2"/>
              </p:cNvCxnSpPr>
              <p:nvPr/>
            </p:nvCxnSpPr>
            <p:spPr>
              <a:xfrm flipH="1">
                <a:off x="2150327" y="4401206"/>
                <a:ext cx="1487564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テキスト ボックス 47"/>
            <p:cNvSpPr txBox="1"/>
            <p:nvPr/>
          </p:nvSpPr>
          <p:spPr>
            <a:xfrm>
              <a:off x="4401223" y="3395074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0</a:t>
              </a:r>
              <a:endParaRPr kumimoji="1" lang="ja-JP" altLang="en-US" sz="2800" dirty="0"/>
            </a:p>
          </p:txBody>
        </p:sp>
        <p:sp>
          <p:nvSpPr>
            <p:cNvPr id="49" name="テキスト ボックス 48"/>
            <p:cNvSpPr txBox="1"/>
            <p:nvPr/>
          </p:nvSpPr>
          <p:spPr>
            <a:xfrm>
              <a:off x="2114326" y="3649080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1</a:t>
              </a:r>
              <a:endParaRPr kumimoji="1" lang="ja-JP" altLang="en-US" sz="2800" dirty="0"/>
            </a:p>
          </p:txBody>
        </p:sp>
        <p:sp>
          <p:nvSpPr>
            <p:cNvPr id="50" name="テキスト ボックス 49"/>
            <p:cNvSpPr txBox="1"/>
            <p:nvPr/>
          </p:nvSpPr>
          <p:spPr>
            <a:xfrm>
              <a:off x="2980592" y="5474758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2</a:t>
              </a:r>
              <a:endParaRPr kumimoji="1" lang="ja-JP" altLang="en-US" sz="2800" dirty="0"/>
            </a:p>
          </p:txBody>
        </p:sp>
        <p:sp>
          <p:nvSpPr>
            <p:cNvPr id="55" name="テキスト ボックス 54"/>
            <p:cNvSpPr txBox="1"/>
            <p:nvPr/>
          </p:nvSpPr>
          <p:spPr>
            <a:xfrm>
              <a:off x="2501525" y="3872445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  <p:sp>
          <p:nvSpPr>
            <p:cNvPr id="56" name="テキスト ボックス 55"/>
            <p:cNvSpPr txBox="1"/>
            <p:nvPr/>
          </p:nvSpPr>
          <p:spPr>
            <a:xfrm>
              <a:off x="4397582" y="3854460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  <p:sp>
          <p:nvSpPr>
            <p:cNvPr id="58" name="テキスト ボックス 57"/>
            <p:cNvSpPr txBox="1"/>
            <p:nvPr/>
          </p:nvSpPr>
          <p:spPr>
            <a:xfrm>
              <a:off x="3464778" y="5124979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cxnSp>
        <p:nvCxnSpPr>
          <p:cNvPr id="25" name="直線矢印コネクタ 24"/>
          <p:cNvCxnSpPr/>
          <p:nvPr/>
        </p:nvCxnSpPr>
        <p:spPr bwMode="auto">
          <a:xfrm flipV="1">
            <a:off x="1270000" y="4432424"/>
            <a:ext cx="0" cy="613711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テキスト ボックス 40"/>
          <p:cNvSpPr txBox="1"/>
          <p:nvPr/>
        </p:nvSpPr>
        <p:spPr>
          <a:xfrm>
            <a:off x="323850" y="5231522"/>
            <a:ext cx="2513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 smtClean="0"/>
              <a:t>ans</a:t>
            </a:r>
            <a:r>
              <a:rPr kumimoji="1" lang="en-US" altLang="ja-JP" sz="2800" dirty="0" smtClean="0"/>
              <a:t> = {</a:t>
            </a:r>
            <a:r>
              <a:rPr kumimoji="1" lang="en-US" altLang="ja-JP" sz="2800" dirty="0" err="1" smtClean="0"/>
              <a:t>a,b,g,e</a:t>
            </a:r>
            <a:r>
              <a:rPr kumimoji="1" lang="en-US" altLang="ja-JP" sz="2800" dirty="0" smtClean="0"/>
              <a:t>}</a:t>
            </a:r>
            <a:endParaRPr kumimoji="1" lang="ja-JP" altLang="en-US" sz="28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919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今日の内容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/>
              <a:t>有向無閉路グラフ（</a:t>
            </a:r>
            <a:r>
              <a:rPr lang="en-US" altLang="ja-JP" sz="2800" dirty="0" smtClean="0"/>
              <a:t>DAG</a:t>
            </a:r>
            <a:r>
              <a:rPr lang="ja-JP" altLang="en-US" sz="2800" dirty="0" smtClean="0"/>
              <a:t>）</a:t>
            </a:r>
            <a:endParaRPr lang="en-US" altLang="ja-JP" sz="2800" dirty="0" smtClean="0"/>
          </a:p>
          <a:p>
            <a:pPr marL="457200" indent="-457200">
              <a:buFont typeface="Arial" charset="0"/>
              <a:buChar char="•"/>
            </a:pPr>
            <a:r>
              <a:rPr kumimoji="1" lang="ja-JP" altLang="en-US" sz="2800" dirty="0" smtClean="0"/>
              <a:t>トポロジカルソートとは？</a:t>
            </a:r>
            <a:endParaRPr kumimoji="1" lang="en-US" altLang="ja-JP" sz="2800" dirty="0" smtClean="0"/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/>
              <a:t>トポロジカルソートを求めるアルゴリズム</a:t>
            </a:r>
            <a:r>
              <a:rPr lang="en-US" altLang="ja-JP" sz="2800" dirty="0" smtClean="0"/>
              <a:t>×2</a:t>
            </a:r>
            <a:endParaRPr kumimoji="1" lang="en-US" altLang="ja-JP" sz="2800" dirty="0" smtClean="0"/>
          </a:p>
          <a:p>
            <a:pPr marL="457200" indent="-457200">
              <a:buFont typeface="Arial" charset="0"/>
              <a:buChar char="•"/>
            </a:pPr>
            <a:endParaRPr kumimoji="1" lang="en-US" altLang="ja-JP" sz="2800" dirty="0" smtClean="0"/>
          </a:p>
          <a:p>
            <a:pPr marL="457200" indent="-457200">
              <a:buFont typeface="Arial" charset="0"/>
              <a:buChar char="•"/>
            </a:pPr>
            <a:endParaRPr lang="en-US" altLang="ja-JP" sz="2800" dirty="0"/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/>
              <a:t> </a:t>
            </a:r>
            <a:r>
              <a:rPr lang="ja-JP" altLang="en-US" sz="2800" dirty="0" smtClean="0"/>
              <a:t>参考文献</a:t>
            </a:r>
            <a:endParaRPr lang="en-US" altLang="ja-JP" sz="2800" dirty="0" smtClean="0"/>
          </a:p>
          <a:p>
            <a:pPr marL="757238" lvl="1" indent="-457200">
              <a:buFont typeface="Arial" charset="0"/>
              <a:buChar char="•"/>
            </a:pPr>
            <a:r>
              <a:rPr lang="ja-JP" altLang="en-US" sz="2800" dirty="0" smtClean="0"/>
              <a:t>アルゴリズムデザイン</a:t>
            </a:r>
            <a:endParaRPr lang="en-US" altLang="ja-JP" sz="2800" dirty="0" smtClean="0"/>
          </a:p>
          <a:p>
            <a:pPr marL="757238" lvl="1" indent="-457200">
              <a:buFont typeface="Arial" charset="0"/>
              <a:buChar char="•"/>
            </a:pPr>
            <a:r>
              <a:rPr lang="ja-JP" altLang="en-US" sz="2800" dirty="0" smtClean="0"/>
              <a:t>アルゴリズムイントロダクション</a:t>
            </a:r>
            <a:endParaRPr lang="en-US" altLang="ja-JP" sz="280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r>
              <a:rPr lang="en-US" smtClean="0"/>
              <a:t> / 46</a:t>
            </a:r>
            <a:endParaRPr lang="en-US" dirty="0"/>
          </a:p>
        </p:txBody>
      </p:sp>
      <p:cxnSp>
        <p:nvCxnSpPr>
          <p:cNvPr id="6" name="直線矢印コネクタ 5"/>
          <p:cNvCxnSpPr/>
          <p:nvPr/>
        </p:nvCxnSpPr>
        <p:spPr bwMode="auto">
          <a:xfrm flipV="1">
            <a:off x="8551332" y="488421"/>
            <a:ext cx="0" cy="74718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テキスト ボックス 6"/>
          <p:cNvSpPr txBox="1"/>
          <p:nvPr/>
        </p:nvSpPr>
        <p:spPr>
          <a:xfrm>
            <a:off x="7141529" y="1248316"/>
            <a:ext cx="2002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mtClean="0"/>
              <a:t>ほぼアニメーション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31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アルゴリズムの動作例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757238" lvl="1" indent="-457200">
                  <a:buFont typeface="+mj-lt"/>
                  <a:buAutoNum type="arabicPeriod" startAt="2"/>
                </a:pPr>
                <a:r>
                  <a:rPr lang="en-US" altLang="ja-JP" dirty="0" smtClean="0"/>
                  <a:t>S</a:t>
                </a:r>
                <a:r>
                  <a:rPr lang="ja-JP" altLang="en-US" dirty="0"/>
                  <a:t>が空になるまで以下を繰り返す</a:t>
                </a:r>
                <a:r>
                  <a:rPr lang="en-US" altLang="ja-JP" dirty="0"/>
                  <a:t>: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𝑂</m:t>
                    </m:r>
                    <m:r>
                      <a:rPr lang="en-US" altLang="ja-JP" i="1">
                        <a:latin typeface="Cambria Math" charset="0"/>
                      </a:rPr>
                      <m:t>(</m:t>
                    </m:r>
                    <m:r>
                      <a:rPr lang="en-US" altLang="ja-JP" i="1">
                        <a:latin typeface="Cambria Math" charset="0"/>
                      </a:rPr>
                      <m:t>𝑉</m:t>
                    </m:r>
                    <m:r>
                      <a:rPr lang="en-US" altLang="ja-JP" i="1">
                        <a:latin typeface="Cambria Math" charset="0"/>
                      </a:rPr>
                      <m:t>)</m:t>
                    </m:r>
                  </m:oMath>
                </a14:m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S</a:t>
                </a:r>
                <a:r>
                  <a:rPr lang="ja-JP" altLang="en-US" dirty="0"/>
                  <a:t>から頂点</a:t>
                </a:r>
                <a:r>
                  <a:rPr lang="en-US" altLang="ja-JP" dirty="0"/>
                  <a:t> v </a:t>
                </a:r>
                <a:r>
                  <a:rPr lang="ja-JP" altLang="en-US" dirty="0"/>
                  <a:t>を取り出すたびに、</a:t>
                </a:r>
                <a:r>
                  <a:rPr lang="en-US" altLang="ja-JP" dirty="0"/>
                  <a:t>v</a:t>
                </a:r>
                <a:r>
                  <a:rPr lang="ja-JP" altLang="en-US" dirty="0"/>
                  <a:t>から出るすべての辺を見て、行き先の頂点の入ってくる辺の個数を</a:t>
                </a:r>
                <a:r>
                  <a:rPr lang="en-US" altLang="ja-JP" dirty="0"/>
                  <a:t>1</a:t>
                </a:r>
                <a:r>
                  <a:rPr lang="ja-JP" altLang="en-US" dirty="0"/>
                  <a:t>減らす</a:t>
                </a:r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0</a:t>
                </a:r>
                <a:r>
                  <a:rPr lang="ja-JP" altLang="en-US" dirty="0"/>
                  <a:t>ならば</a:t>
                </a:r>
                <a:r>
                  <a:rPr lang="en-US" altLang="ja-JP" dirty="0"/>
                  <a:t>S</a:t>
                </a:r>
                <a:r>
                  <a:rPr lang="ja-JP" altLang="en-US" dirty="0"/>
                  <a:t>に追加する</a:t>
                </a: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テキスト ボックス 51"/>
          <p:cNvSpPr txBox="1"/>
          <p:nvPr/>
        </p:nvSpPr>
        <p:spPr>
          <a:xfrm>
            <a:off x="323850" y="3955491"/>
            <a:ext cx="12522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S = {c}</a:t>
            </a:r>
            <a:endParaRPr kumimoji="1" lang="ja-JP" altLang="en-US" sz="2800" dirty="0"/>
          </a:p>
        </p:txBody>
      </p:sp>
      <p:grpSp>
        <p:nvGrpSpPr>
          <p:cNvPr id="60" name="図形グループ 59"/>
          <p:cNvGrpSpPr/>
          <p:nvPr/>
        </p:nvGrpSpPr>
        <p:grpSpPr>
          <a:xfrm>
            <a:off x="3979298" y="3996167"/>
            <a:ext cx="1707745" cy="2281796"/>
            <a:chOff x="2114326" y="3649080"/>
            <a:chExt cx="1772908" cy="2368863"/>
          </a:xfrm>
        </p:grpSpPr>
        <p:grpSp>
          <p:nvGrpSpPr>
            <p:cNvPr id="4" name="図形グループ 3"/>
            <p:cNvGrpSpPr/>
            <p:nvPr/>
          </p:nvGrpSpPr>
          <p:grpSpPr>
            <a:xfrm>
              <a:off x="2438390" y="3852933"/>
              <a:ext cx="1448844" cy="1795264"/>
              <a:chOff x="1567002" y="4109543"/>
              <a:chExt cx="1601868" cy="1984878"/>
            </a:xfrm>
          </p:grpSpPr>
          <p:sp>
            <p:nvSpPr>
              <p:cNvPr id="8" name="円/楕円 7"/>
              <p:cNvSpPr/>
              <p:nvPr/>
            </p:nvSpPr>
            <p:spPr>
              <a:xfrm>
                <a:off x="1567002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円/楕円 14"/>
              <p:cNvSpPr/>
              <p:nvPr/>
            </p:nvSpPr>
            <p:spPr>
              <a:xfrm>
                <a:off x="2585545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直線矢印コネクタ 15"/>
              <p:cNvCxnSpPr/>
              <p:nvPr/>
            </p:nvCxnSpPr>
            <p:spPr>
              <a:xfrm>
                <a:off x="2064901" y="4607442"/>
                <a:ext cx="606070" cy="98908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テキスト ボックス 48"/>
            <p:cNvSpPr txBox="1"/>
            <p:nvPr/>
          </p:nvSpPr>
          <p:spPr>
            <a:xfrm>
              <a:off x="2114326" y="3649080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0</a:t>
              </a:r>
              <a:endParaRPr kumimoji="1" lang="ja-JP" altLang="en-US" sz="2800" dirty="0"/>
            </a:p>
          </p:txBody>
        </p:sp>
        <p:sp>
          <p:nvSpPr>
            <p:cNvPr id="50" name="テキスト ボックス 49"/>
            <p:cNvSpPr txBox="1"/>
            <p:nvPr/>
          </p:nvSpPr>
          <p:spPr>
            <a:xfrm>
              <a:off x="2980593" y="5474758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1</a:t>
              </a:r>
              <a:endParaRPr kumimoji="1" lang="ja-JP" altLang="en-US" sz="2800" dirty="0"/>
            </a:p>
          </p:txBody>
        </p:sp>
        <p:sp>
          <p:nvSpPr>
            <p:cNvPr id="55" name="テキスト ボックス 54"/>
            <p:cNvSpPr txBox="1"/>
            <p:nvPr/>
          </p:nvSpPr>
          <p:spPr>
            <a:xfrm>
              <a:off x="2501525" y="3872445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  <p:sp>
          <p:nvSpPr>
            <p:cNvPr id="58" name="テキスト ボックス 57"/>
            <p:cNvSpPr txBox="1"/>
            <p:nvPr/>
          </p:nvSpPr>
          <p:spPr>
            <a:xfrm>
              <a:off x="3464778" y="5124979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cxnSp>
        <p:nvCxnSpPr>
          <p:cNvPr id="25" name="直線矢印コネクタ 24"/>
          <p:cNvCxnSpPr/>
          <p:nvPr/>
        </p:nvCxnSpPr>
        <p:spPr bwMode="auto">
          <a:xfrm flipV="1">
            <a:off x="1270000" y="4432424"/>
            <a:ext cx="0" cy="613711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テキスト ボックス 40"/>
          <p:cNvSpPr txBox="1"/>
          <p:nvPr/>
        </p:nvSpPr>
        <p:spPr>
          <a:xfrm>
            <a:off x="323850" y="5231522"/>
            <a:ext cx="28135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 smtClean="0"/>
              <a:t>ans</a:t>
            </a:r>
            <a:r>
              <a:rPr kumimoji="1" lang="en-US" altLang="ja-JP" sz="2800" dirty="0" smtClean="0"/>
              <a:t> = {</a:t>
            </a:r>
            <a:r>
              <a:rPr kumimoji="1" lang="en-US" altLang="ja-JP" sz="2800" dirty="0" err="1" smtClean="0"/>
              <a:t>a,b,g,e,d</a:t>
            </a:r>
            <a:r>
              <a:rPr kumimoji="1" lang="en-US" altLang="ja-JP" sz="2800" dirty="0" smtClean="0"/>
              <a:t>}</a:t>
            </a:r>
            <a:endParaRPr kumimoji="1" lang="ja-JP" altLang="en-US" sz="28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2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アルゴリズムの動作例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757238" lvl="1" indent="-457200">
                  <a:buFont typeface="+mj-lt"/>
                  <a:buAutoNum type="arabicPeriod" startAt="2"/>
                </a:pPr>
                <a:r>
                  <a:rPr lang="en-US" altLang="ja-JP" dirty="0" smtClean="0"/>
                  <a:t>S</a:t>
                </a:r>
                <a:r>
                  <a:rPr lang="ja-JP" altLang="en-US" dirty="0"/>
                  <a:t>が空になるまで以下を繰り返す</a:t>
                </a:r>
                <a:r>
                  <a:rPr lang="en-US" altLang="ja-JP" dirty="0"/>
                  <a:t>: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𝑂</m:t>
                    </m:r>
                    <m:r>
                      <a:rPr lang="en-US" altLang="ja-JP" i="1">
                        <a:latin typeface="Cambria Math" charset="0"/>
                      </a:rPr>
                      <m:t>(</m:t>
                    </m:r>
                    <m:r>
                      <a:rPr lang="en-US" altLang="ja-JP" i="1">
                        <a:latin typeface="Cambria Math" charset="0"/>
                      </a:rPr>
                      <m:t>𝑉</m:t>
                    </m:r>
                    <m:r>
                      <a:rPr lang="en-US" altLang="ja-JP" i="1">
                        <a:latin typeface="Cambria Math" charset="0"/>
                      </a:rPr>
                      <m:t>)</m:t>
                    </m:r>
                  </m:oMath>
                </a14:m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S</a:t>
                </a:r>
                <a:r>
                  <a:rPr lang="ja-JP" altLang="en-US" dirty="0"/>
                  <a:t>から頂点</a:t>
                </a:r>
                <a:r>
                  <a:rPr lang="en-US" altLang="ja-JP" dirty="0"/>
                  <a:t> v </a:t>
                </a:r>
                <a:r>
                  <a:rPr lang="ja-JP" altLang="en-US" dirty="0"/>
                  <a:t>を取り出すたびに、</a:t>
                </a:r>
                <a:r>
                  <a:rPr lang="en-US" altLang="ja-JP" dirty="0"/>
                  <a:t>v</a:t>
                </a:r>
                <a:r>
                  <a:rPr lang="ja-JP" altLang="en-US" dirty="0"/>
                  <a:t>から出るすべての辺を見て、行き先の頂点の入ってくる辺の個数を</a:t>
                </a:r>
                <a:r>
                  <a:rPr lang="en-US" altLang="ja-JP" dirty="0"/>
                  <a:t>1</a:t>
                </a:r>
                <a:r>
                  <a:rPr lang="ja-JP" altLang="en-US" dirty="0"/>
                  <a:t>減らす</a:t>
                </a:r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0</a:t>
                </a:r>
                <a:r>
                  <a:rPr lang="ja-JP" altLang="en-US" dirty="0"/>
                  <a:t>ならば</a:t>
                </a:r>
                <a:r>
                  <a:rPr lang="en-US" altLang="ja-JP" dirty="0"/>
                  <a:t>S</a:t>
                </a:r>
                <a:r>
                  <a:rPr lang="ja-JP" altLang="en-US" dirty="0"/>
                  <a:t>に追加する</a:t>
                </a: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テキスト ボックス 51"/>
          <p:cNvSpPr txBox="1"/>
          <p:nvPr/>
        </p:nvSpPr>
        <p:spPr>
          <a:xfrm>
            <a:off x="323850" y="3955491"/>
            <a:ext cx="11721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S = {f}</a:t>
            </a:r>
            <a:endParaRPr kumimoji="1" lang="ja-JP" altLang="en-US" sz="2800" dirty="0"/>
          </a:p>
        </p:txBody>
      </p:sp>
      <p:grpSp>
        <p:nvGrpSpPr>
          <p:cNvPr id="60" name="図形グループ 59"/>
          <p:cNvGrpSpPr/>
          <p:nvPr/>
        </p:nvGrpSpPr>
        <p:grpSpPr>
          <a:xfrm>
            <a:off x="4813727" y="5413594"/>
            <a:ext cx="873318" cy="864368"/>
            <a:chOff x="2980593" y="5120593"/>
            <a:chExt cx="906641" cy="897350"/>
          </a:xfrm>
        </p:grpSpPr>
        <p:sp>
          <p:nvSpPr>
            <p:cNvPr id="15" name="円/楕円 14"/>
            <p:cNvSpPr/>
            <p:nvPr/>
          </p:nvSpPr>
          <p:spPr>
            <a:xfrm>
              <a:off x="3359633" y="5120593"/>
              <a:ext cx="527601" cy="5276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0" name="テキスト ボックス 49"/>
            <p:cNvSpPr txBox="1"/>
            <p:nvPr/>
          </p:nvSpPr>
          <p:spPr>
            <a:xfrm>
              <a:off x="2980593" y="5474758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0</a:t>
              </a:r>
              <a:endParaRPr kumimoji="1" lang="ja-JP" altLang="en-US" sz="2800" dirty="0"/>
            </a:p>
          </p:txBody>
        </p:sp>
        <p:sp>
          <p:nvSpPr>
            <p:cNvPr id="58" name="テキスト ボックス 57"/>
            <p:cNvSpPr txBox="1"/>
            <p:nvPr/>
          </p:nvSpPr>
          <p:spPr>
            <a:xfrm>
              <a:off x="3464778" y="5124979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cxnSp>
        <p:nvCxnSpPr>
          <p:cNvPr id="25" name="直線矢印コネクタ 24"/>
          <p:cNvCxnSpPr/>
          <p:nvPr/>
        </p:nvCxnSpPr>
        <p:spPr bwMode="auto">
          <a:xfrm flipV="1">
            <a:off x="1270000" y="4432424"/>
            <a:ext cx="0" cy="613711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テキスト ボックス 40"/>
          <p:cNvSpPr txBox="1"/>
          <p:nvPr/>
        </p:nvSpPr>
        <p:spPr>
          <a:xfrm>
            <a:off x="323850" y="5231522"/>
            <a:ext cx="3092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 smtClean="0"/>
              <a:t>ans</a:t>
            </a:r>
            <a:r>
              <a:rPr kumimoji="1" lang="en-US" altLang="ja-JP" sz="2800" dirty="0" smtClean="0"/>
              <a:t> = {</a:t>
            </a:r>
            <a:r>
              <a:rPr kumimoji="1" lang="en-US" altLang="ja-JP" sz="2800" dirty="0" err="1" smtClean="0"/>
              <a:t>a,b,g,e,d,c</a:t>
            </a:r>
            <a:r>
              <a:rPr kumimoji="1" lang="en-US" altLang="ja-JP" sz="2800" dirty="0" smtClean="0"/>
              <a:t>}</a:t>
            </a:r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4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アルゴリズムの動作例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757238" lvl="1" indent="-457200">
                  <a:buFont typeface="+mj-lt"/>
                  <a:buAutoNum type="arabicPeriod" startAt="2"/>
                </a:pPr>
                <a:r>
                  <a:rPr lang="en-US" altLang="ja-JP" dirty="0" smtClean="0"/>
                  <a:t>S</a:t>
                </a:r>
                <a:r>
                  <a:rPr lang="ja-JP" altLang="en-US" dirty="0"/>
                  <a:t>が空になるまで以下を繰り返す</a:t>
                </a:r>
                <a:r>
                  <a:rPr lang="en-US" altLang="ja-JP" dirty="0"/>
                  <a:t>: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𝑂</m:t>
                    </m:r>
                    <m:r>
                      <a:rPr lang="en-US" altLang="ja-JP" i="1">
                        <a:latin typeface="Cambria Math" charset="0"/>
                      </a:rPr>
                      <m:t>(</m:t>
                    </m:r>
                    <m:r>
                      <a:rPr lang="en-US" altLang="ja-JP" i="1">
                        <a:latin typeface="Cambria Math" charset="0"/>
                      </a:rPr>
                      <m:t>𝑉</m:t>
                    </m:r>
                    <m:r>
                      <a:rPr lang="en-US" altLang="ja-JP" i="1">
                        <a:latin typeface="Cambria Math" charset="0"/>
                      </a:rPr>
                      <m:t>)</m:t>
                    </m:r>
                  </m:oMath>
                </a14:m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S</a:t>
                </a:r>
                <a:r>
                  <a:rPr lang="ja-JP" altLang="en-US" dirty="0"/>
                  <a:t>から頂点</a:t>
                </a:r>
                <a:r>
                  <a:rPr lang="en-US" altLang="ja-JP" dirty="0"/>
                  <a:t> v </a:t>
                </a:r>
                <a:r>
                  <a:rPr lang="ja-JP" altLang="en-US" dirty="0"/>
                  <a:t>を取り出すたびに、</a:t>
                </a:r>
                <a:r>
                  <a:rPr lang="en-US" altLang="ja-JP" dirty="0"/>
                  <a:t>v</a:t>
                </a:r>
                <a:r>
                  <a:rPr lang="ja-JP" altLang="en-US" dirty="0"/>
                  <a:t>から出るすべての辺を見て、行き先の頂点の入ってくる辺の個数を</a:t>
                </a:r>
                <a:r>
                  <a:rPr lang="en-US" altLang="ja-JP" dirty="0"/>
                  <a:t>1</a:t>
                </a:r>
                <a:r>
                  <a:rPr lang="ja-JP" altLang="en-US" dirty="0"/>
                  <a:t>減らす</a:t>
                </a:r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0</a:t>
                </a:r>
                <a:r>
                  <a:rPr lang="ja-JP" altLang="en-US" dirty="0"/>
                  <a:t>ならば</a:t>
                </a:r>
                <a:r>
                  <a:rPr lang="en-US" altLang="ja-JP" dirty="0"/>
                  <a:t>S</a:t>
                </a:r>
                <a:r>
                  <a:rPr lang="ja-JP" altLang="en-US" dirty="0"/>
                  <a:t>に追加する</a:t>
                </a: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テキスト ボックス 51"/>
          <p:cNvSpPr txBox="1"/>
          <p:nvPr/>
        </p:nvSpPr>
        <p:spPr>
          <a:xfrm>
            <a:off x="323850" y="3955491"/>
            <a:ext cx="11721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S = {f}</a:t>
            </a:r>
            <a:endParaRPr kumimoji="1" lang="ja-JP" altLang="en-US" sz="2800" dirty="0"/>
          </a:p>
        </p:txBody>
      </p:sp>
      <p:grpSp>
        <p:nvGrpSpPr>
          <p:cNvPr id="60" name="図形グループ 59"/>
          <p:cNvGrpSpPr/>
          <p:nvPr/>
        </p:nvGrpSpPr>
        <p:grpSpPr>
          <a:xfrm>
            <a:off x="4813727" y="5413594"/>
            <a:ext cx="873318" cy="864368"/>
            <a:chOff x="2980593" y="5120593"/>
            <a:chExt cx="906641" cy="897350"/>
          </a:xfrm>
        </p:grpSpPr>
        <p:sp>
          <p:nvSpPr>
            <p:cNvPr id="15" name="円/楕円 14"/>
            <p:cNvSpPr/>
            <p:nvPr/>
          </p:nvSpPr>
          <p:spPr>
            <a:xfrm>
              <a:off x="3359633" y="5120593"/>
              <a:ext cx="527601" cy="5276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0" name="テキスト ボックス 49"/>
            <p:cNvSpPr txBox="1"/>
            <p:nvPr/>
          </p:nvSpPr>
          <p:spPr>
            <a:xfrm>
              <a:off x="2980593" y="5474758"/>
              <a:ext cx="399734" cy="543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0</a:t>
              </a:r>
              <a:endParaRPr kumimoji="1" lang="ja-JP" altLang="en-US" sz="2800" dirty="0"/>
            </a:p>
          </p:txBody>
        </p:sp>
        <p:sp>
          <p:nvSpPr>
            <p:cNvPr id="58" name="テキスト ボックス 57"/>
            <p:cNvSpPr txBox="1"/>
            <p:nvPr/>
          </p:nvSpPr>
          <p:spPr>
            <a:xfrm>
              <a:off x="3464778" y="5124979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cxnSp>
        <p:nvCxnSpPr>
          <p:cNvPr id="25" name="直線矢印コネクタ 24"/>
          <p:cNvCxnSpPr/>
          <p:nvPr/>
        </p:nvCxnSpPr>
        <p:spPr bwMode="auto">
          <a:xfrm flipV="1">
            <a:off x="1270000" y="4432424"/>
            <a:ext cx="0" cy="613711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テキスト ボックス 40"/>
          <p:cNvSpPr txBox="1"/>
          <p:nvPr/>
        </p:nvSpPr>
        <p:spPr>
          <a:xfrm>
            <a:off x="323850" y="5231522"/>
            <a:ext cx="3092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 smtClean="0"/>
              <a:t>ans</a:t>
            </a:r>
            <a:r>
              <a:rPr kumimoji="1" lang="en-US" altLang="ja-JP" sz="2800" dirty="0" smtClean="0"/>
              <a:t> = {</a:t>
            </a:r>
            <a:r>
              <a:rPr kumimoji="1" lang="en-US" altLang="ja-JP" sz="2800" smtClean="0"/>
              <a:t>a,b,g,e,d,c}</a:t>
            </a:r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08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アルゴリズムの動作例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757238" lvl="1" indent="-457200">
                  <a:buFont typeface="+mj-lt"/>
                  <a:buAutoNum type="arabicPeriod" startAt="2"/>
                </a:pPr>
                <a:r>
                  <a:rPr lang="en-US" altLang="ja-JP" dirty="0" smtClean="0"/>
                  <a:t>S</a:t>
                </a:r>
                <a:r>
                  <a:rPr lang="ja-JP" altLang="en-US" dirty="0"/>
                  <a:t>が空になるまで以下を繰り返す</a:t>
                </a:r>
                <a:r>
                  <a:rPr lang="en-US" altLang="ja-JP" dirty="0"/>
                  <a:t>: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𝑂</m:t>
                    </m:r>
                    <m:r>
                      <a:rPr lang="en-US" altLang="ja-JP" i="1">
                        <a:latin typeface="Cambria Math" charset="0"/>
                      </a:rPr>
                      <m:t>(</m:t>
                    </m:r>
                    <m:r>
                      <a:rPr lang="en-US" altLang="ja-JP" i="1">
                        <a:latin typeface="Cambria Math" charset="0"/>
                      </a:rPr>
                      <m:t>𝑉</m:t>
                    </m:r>
                    <m:r>
                      <a:rPr lang="en-US" altLang="ja-JP" i="1">
                        <a:latin typeface="Cambria Math" charset="0"/>
                      </a:rPr>
                      <m:t>)</m:t>
                    </m:r>
                  </m:oMath>
                </a14:m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S</a:t>
                </a:r>
                <a:r>
                  <a:rPr lang="ja-JP" altLang="en-US" dirty="0"/>
                  <a:t>から頂点</a:t>
                </a:r>
                <a:r>
                  <a:rPr lang="en-US" altLang="ja-JP" dirty="0"/>
                  <a:t> v </a:t>
                </a:r>
                <a:r>
                  <a:rPr lang="ja-JP" altLang="en-US" dirty="0"/>
                  <a:t>を取り出すたびに、</a:t>
                </a:r>
                <a:r>
                  <a:rPr lang="en-US" altLang="ja-JP" dirty="0"/>
                  <a:t>v</a:t>
                </a:r>
                <a:r>
                  <a:rPr lang="ja-JP" altLang="en-US" dirty="0"/>
                  <a:t>から出るすべての辺を見て、行き先の頂点の入ってくる辺の個数を</a:t>
                </a:r>
                <a:r>
                  <a:rPr lang="en-US" altLang="ja-JP" dirty="0"/>
                  <a:t>1</a:t>
                </a:r>
                <a:r>
                  <a:rPr lang="ja-JP" altLang="en-US" dirty="0"/>
                  <a:t>減らす</a:t>
                </a:r>
                <a:endParaRPr lang="en-US" altLang="ja-JP" dirty="0"/>
              </a:p>
              <a:p>
                <a:pPr marL="1057275" lvl="2" indent="-457200">
                  <a:buFont typeface="+mj-lt"/>
                  <a:buAutoNum type="arabicPeriod"/>
                </a:pPr>
                <a:r>
                  <a:rPr lang="en-US" altLang="ja-JP" dirty="0"/>
                  <a:t>0</a:t>
                </a:r>
                <a:r>
                  <a:rPr lang="ja-JP" altLang="en-US" dirty="0"/>
                  <a:t>ならば</a:t>
                </a:r>
                <a:r>
                  <a:rPr lang="en-US" altLang="ja-JP" dirty="0"/>
                  <a:t>S</a:t>
                </a:r>
                <a:r>
                  <a:rPr lang="ja-JP" altLang="en-US" dirty="0"/>
                  <a:t>に追加する</a:t>
                </a: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テキスト ボックス 51"/>
          <p:cNvSpPr txBox="1"/>
          <p:nvPr/>
        </p:nvSpPr>
        <p:spPr>
          <a:xfrm>
            <a:off x="323850" y="3955491"/>
            <a:ext cx="10727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S = {}</a:t>
            </a:r>
            <a:endParaRPr kumimoji="1" lang="ja-JP" altLang="en-US" sz="28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323850" y="5231522"/>
            <a:ext cx="32912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err="1" smtClean="0"/>
              <a:t>ans</a:t>
            </a:r>
            <a:r>
              <a:rPr kumimoji="1" lang="en-US" altLang="ja-JP" sz="2800" dirty="0" smtClean="0"/>
              <a:t> = {</a:t>
            </a:r>
            <a:r>
              <a:rPr kumimoji="1" lang="en-US" altLang="ja-JP" sz="2800" dirty="0" err="1" smtClean="0"/>
              <a:t>a,b,g,e,d,c,f</a:t>
            </a:r>
            <a:r>
              <a:rPr kumimoji="1" lang="en-US" altLang="ja-JP" sz="2800" dirty="0" smtClean="0"/>
              <a:t>}</a:t>
            </a:r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498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C++</a:t>
            </a:r>
            <a:r>
              <a:rPr kumimoji="1" lang="ja-JP" altLang="en-US" dirty="0" smtClean="0"/>
              <a:t>コード例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5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別のアルゴリズム</a:t>
            </a:r>
            <a:r>
              <a:rPr kumimoji="1" lang="en-US" altLang="ja-JP" dirty="0" smtClean="0"/>
              <a:t> 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kumimoji="1" lang="ja-JP" altLang="en-US" dirty="0" smtClean="0"/>
              <a:t>各頂点</a:t>
            </a:r>
            <a:r>
              <a:rPr kumimoji="1" lang="en-US" altLang="ja-JP" dirty="0" smtClean="0"/>
              <a:t> v </a:t>
            </a:r>
            <a:r>
              <a:rPr kumimoji="1" lang="ja-JP" altLang="en-US" dirty="0" smtClean="0"/>
              <a:t>から</a:t>
            </a:r>
            <a:r>
              <a:rPr kumimoji="1" lang="en-US" altLang="ja-JP" dirty="0" smtClean="0"/>
              <a:t>DFS</a:t>
            </a:r>
            <a:r>
              <a:rPr lang="ja-JP" altLang="en-US" dirty="0" smtClean="0"/>
              <a:t>する</a:t>
            </a:r>
            <a:endParaRPr lang="en-US" altLang="ja-JP" dirty="0" smtClean="0"/>
          </a:p>
          <a:p>
            <a:pPr marL="342900" indent="-342900">
              <a:buFont typeface="Arial" charset="0"/>
              <a:buChar char="•"/>
            </a:pPr>
            <a:endParaRPr kumimoji="1" lang="en-US" altLang="ja-JP" dirty="0" smtClean="0"/>
          </a:p>
          <a:p>
            <a:pPr marL="342900" indent="-342900">
              <a:buFont typeface="Arial" charset="0"/>
              <a:buChar char="•"/>
            </a:pPr>
            <a:r>
              <a:rPr kumimoji="1" lang="en-US" altLang="ja-JP" dirty="0" smtClean="0"/>
              <a:t>Topological Sort( G ) :</a:t>
            </a:r>
          </a:p>
          <a:p>
            <a:pPr marL="642938" lvl="1" indent="-342900">
              <a:buFont typeface="Arial" charset="0"/>
              <a:buChar char="•"/>
            </a:pPr>
            <a:r>
              <a:rPr kumimoji="1" lang="en-US" altLang="ja-JP" dirty="0" smtClean="0"/>
              <a:t>For all (u in G) </a:t>
            </a:r>
          </a:p>
          <a:p>
            <a:pPr marL="942975" lvl="2" indent="-342900">
              <a:buFont typeface="Arial" charset="0"/>
              <a:buChar char="•"/>
            </a:pPr>
            <a:r>
              <a:rPr lang="en-US" altLang="ja-JP" dirty="0" smtClean="0"/>
              <a:t>Visit (u)</a:t>
            </a:r>
          </a:p>
          <a:p>
            <a:pPr marL="342900" indent="-342900">
              <a:buFont typeface="Arial" charset="0"/>
              <a:buChar char="•"/>
            </a:pPr>
            <a:endParaRPr kumimoji="1" lang="en-US" altLang="ja-JP" dirty="0"/>
          </a:p>
          <a:p>
            <a:pPr marL="342900" indent="-342900">
              <a:buFont typeface="Arial" charset="0"/>
              <a:buChar char="•"/>
            </a:pPr>
            <a:r>
              <a:rPr lang="en-US" altLang="ja-JP" dirty="0" smtClean="0"/>
              <a:t>Visit ( u ) :</a:t>
            </a:r>
          </a:p>
          <a:p>
            <a:pPr marL="642938" lvl="1" indent="-342900">
              <a:buFont typeface="Arial" charset="0"/>
              <a:buChar char="•"/>
            </a:pPr>
            <a:r>
              <a:rPr kumimoji="1" lang="en-US" altLang="ja-JP" dirty="0" smtClean="0"/>
              <a:t>If ( u </a:t>
            </a:r>
            <a:r>
              <a:rPr kumimoji="1" lang="ja-JP" altLang="en-US" dirty="0" smtClean="0"/>
              <a:t>が探索済みでないなら</a:t>
            </a:r>
            <a:r>
              <a:rPr kumimoji="1" lang="en-US" altLang="ja-JP" dirty="0" smtClean="0"/>
              <a:t> )</a:t>
            </a:r>
          </a:p>
          <a:p>
            <a:pPr marL="942975" lvl="2" indent="-342900">
              <a:buFont typeface="Arial" charset="0"/>
              <a:buChar char="•"/>
            </a:pPr>
            <a:r>
              <a:rPr lang="en-US" altLang="ja-JP" dirty="0" smtClean="0"/>
              <a:t>For all ( u </a:t>
            </a:r>
            <a:r>
              <a:rPr lang="ja-JP" altLang="en-US" dirty="0" smtClean="0"/>
              <a:t>から出る辺の行き先</a:t>
            </a:r>
            <a:r>
              <a:rPr lang="en-US" altLang="ja-JP" dirty="0" smtClean="0"/>
              <a:t> v )</a:t>
            </a:r>
          </a:p>
          <a:p>
            <a:pPr marL="1285875" lvl="3" indent="-342900">
              <a:buFont typeface="Arial" charset="0"/>
              <a:buChar char="•"/>
            </a:pPr>
            <a:r>
              <a:rPr kumimoji="1" lang="en-US" altLang="ja-JP" dirty="0" smtClean="0"/>
              <a:t>Visit ( v )</a:t>
            </a:r>
          </a:p>
          <a:p>
            <a:pPr marL="942975" lvl="2" indent="-342900">
              <a:buFont typeface="Arial" charset="0"/>
              <a:buChar char="•"/>
            </a:pPr>
            <a:r>
              <a:rPr lang="en-US" altLang="ja-JP" dirty="0" smtClean="0"/>
              <a:t>u </a:t>
            </a:r>
            <a:r>
              <a:rPr lang="ja-JP" altLang="en-US" dirty="0" smtClean="0"/>
              <a:t>を結果列の</a:t>
            </a:r>
            <a:r>
              <a:rPr lang="ja-JP" altLang="en-US" dirty="0" smtClean="0">
                <a:solidFill>
                  <a:srgbClr val="FF0000"/>
                </a:solidFill>
              </a:rPr>
              <a:t>先頭に</a:t>
            </a:r>
            <a:r>
              <a:rPr lang="ja-JP" altLang="en-US" dirty="0" smtClean="0"/>
              <a:t>挿入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505199" y="2777067"/>
            <a:ext cx="41056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>
                <a:sym typeface="Wingdings"/>
              </a:rPr>
              <a:t> </a:t>
            </a:r>
            <a:r>
              <a:rPr kumimoji="1" lang="ja-JP" altLang="en-US" sz="2800" dirty="0" smtClean="0"/>
              <a:t>すべての頂点から</a:t>
            </a:r>
            <a:r>
              <a:rPr kumimoji="1" lang="en-US" altLang="ja-JP" sz="2800" dirty="0" smtClean="0"/>
              <a:t>DFS</a:t>
            </a:r>
            <a:endParaRPr kumimoji="1" lang="ja-JP" altLang="en-US" sz="28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711376" y="5431365"/>
            <a:ext cx="4432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>
                <a:sym typeface="Wingdings"/>
              </a:rPr>
              <a:t> </a:t>
            </a:r>
            <a:r>
              <a:rPr kumimoji="1" lang="ja-JP" altLang="en-US" sz="2800" dirty="0" smtClean="0">
                <a:sym typeface="Wingdings"/>
              </a:rPr>
              <a:t>帰りがけに結果列に追加</a:t>
            </a:r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83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{}</a:t>
            </a:r>
            <a:endParaRPr kumimoji="1" lang="ja-JP" altLang="en-US" sz="32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38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{}</a:t>
            </a:r>
            <a:endParaRPr kumimoji="1" lang="ja-JP" altLang="en-US" sz="3200" dirty="0"/>
          </a:p>
        </p:txBody>
      </p:sp>
      <p:sp>
        <p:nvSpPr>
          <p:cNvPr id="81" name="円/楕円 80"/>
          <p:cNvSpPr/>
          <p:nvPr/>
        </p:nvSpPr>
        <p:spPr>
          <a:xfrm>
            <a:off x="801143" y="1786448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6" name="角丸四角形吹き出し 45"/>
          <p:cNvSpPr/>
          <p:nvPr/>
        </p:nvSpPr>
        <p:spPr bwMode="auto">
          <a:xfrm>
            <a:off x="4191894" y="3299515"/>
            <a:ext cx="4628256" cy="788067"/>
          </a:xfrm>
          <a:prstGeom prst="wedgeRoundRectCallout">
            <a:avLst>
              <a:gd name="adj1" fmla="val -100417"/>
              <a:gd name="adj2" fmla="val -143776"/>
              <a:gd name="adj3" fmla="val 16667"/>
            </a:avLst>
          </a:prstGeom>
          <a:solidFill>
            <a:schemeClr val="bg1"/>
          </a:solidFill>
          <a:ln w="76200" cap="flat" cmpd="sng" algn="ctr">
            <a:solidFill>
              <a:srgbClr val="23651C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3200" dirty="0" smtClean="0">
                <a:latin typeface="Arial" charset="0"/>
                <a:ea typeface="ＭＳ Ｐゴシック" charset="0"/>
                <a:cs typeface="ＭＳ Ｐゴシック" charset="0"/>
              </a:rPr>
              <a:t>a</a:t>
            </a:r>
            <a:r>
              <a:rPr kumimoji="1" lang="ja-JP" altLang="en-US" sz="3200" dirty="0" smtClean="0">
                <a:latin typeface="Arial" charset="0"/>
                <a:ea typeface="ＭＳ Ｐゴシック" charset="0"/>
                <a:cs typeface="ＭＳ Ｐゴシック" charset="0"/>
              </a:rPr>
              <a:t>から</a:t>
            </a:r>
            <a:r>
              <a:rPr kumimoji="1" lang="en-US" altLang="ja-JP" sz="3200" dirty="0" smtClean="0">
                <a:latin typeface="Arial" charset="0"/>
                <a:ea typeface="ＭＳ Ｐゴシック" charset="0"/>
                <a:cs typeface="ＭＳ Ｐゴシック" charset="0"/>
              </a:rPr>
              <a:t>DFS</a:t>
            </a:r>
            <a:endParaRPr kumimoji="1" lang="ja-JP" altLang="en-US" sz="3200" b="0" i="0" u="none" strike="noStrike" cap="none" normalizeH="0" baseline="0" dirty="0">
              <a:ln>
                <a:noFill/>
              </a:ln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74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1588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{}</a:t>
            </a:r>
            <a:endParaRPr kumimoji="1" lang="ja-JP" altLang="en-US" sz="3200" dirty="0"/>
          </a:p>
        </p:txBody>
      </p:sp>
      <p:sp>
        <p:nvSpPr>
          <p:cNvPr id="46" name="円/楕円 45"/>
          <p:cNvSpPr/>
          <p:nvPr/>
        </p:nvSpPr>
        <p:spPr>
          <a:xfrm>
            <a:off x="2834524" y="1803381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" name="角丸四角形吹き出し 3"/>
          <p:cNvSpPr/>
          <p:nvPr/>
        </p:nvSpPr>
        <p:spPr bwMode="auto">
          <a:xfrm>
            <a:off x="4191894" y="3299515"/>
            <a:ext cx="4291706" cy="788067"/>
          </a:xfrm>
          <a:prstGeom prst="wedgeRoundRectCallout">
            <a:avLst>
              <a:gd name="adj1" fmla="val -57452"/>
              <a:gd name="adj2" fmla="val -152372"/>
              <a:gd name="adj3" fmla="val 16667"/>
            </a:avLst>
          </a:prstGeom>
          <a:solidFill>
            <a:schemeClr val="bg1"/>
          </a:solidFill>
          <a:ln w="76200" cap="flat" cmpd="sng" algn="ctr">
            <a:solidFill>
              <a:srgbClr val="23651C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3200" b="0" i="0" u="none" strike="noStrike" cap="none" normalizeH="0" baseline="0" dirty="0" smtClean="0">
                <a:ln>
                  <a:noFill/>
                </a:ln>
                <a:effectLst/>
                <a:latin typeface="Arial" charset="0"/>
                <a:ea typeface="ＭＳ Ｐゴシック" charset="0"/>
                <a:cs typeface="ＭＳ Ｐゴシック" charset="0"/>
              </a:rPr>
              <a:t>行き先がないので帰る</a:t>
            </a:r>
            <a:endParaRPr kumimoji="1" lang="ja-JP" altLang="en-US" sz="3200" b="0" i="0" u="none" strike="noStrike" cap="none" normalizeH="0" baseline="0" dirty="0">
              <a:ln>
                <a:noFill/>
              </a:ln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603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18165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{d}</a:t>
            </a:r>
            <a:endParaRPr kumimoji="1" lang="ja-JP" altLang="en-US" sz="3200" dirty="0"/>
          </a:p>
        </p:txBody>
      </p:sp>
      <p:sp>
        <p:nvSpPr>
          <p:cNvPr id="46" name="円/楕円 45"/>
          <p:cNvSpPr/>
          <p:nvPr/>
        </p:nvSpPr>
        <p:spPr>
          <a:xfrm>
            <a:off x="801143" y="1786448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7" name="角丸四角形吹き出し 46"/>
          <p:cNvSpPr/>
          <p:nvPr/>
        </p:nvSpPr>
        <p:spPr bwMode="auto">
          <a:xfrm>
            <a:off x="4191894" y="3299515"/>
            <a:ext cx="4628256" cy="788067"/>
          </a:xfrm>
          <a:prstGeom prst="wedgeRoundRectCallout">
            <a:avLst>
              <a:gd name="adj1" fmla="val -9316"/>
              <a:gd name="adj2" fmla="val 193572"/>
              <a:gd name="adj3" fmla="val 16667"/>
            </a:avLst>
          </a:prstGeom>
          <a:solidFill>
            <a:schemeClr val="bg1"/>
          </a:solidFill>
          <a:ln w="76200" cap="flat" cmpd="sng" algn="ctr">
            <a:solidFill>
              <a:srgbClr val="23651C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3200" b="0" i="0" u="none" strike="noStrike" cap="none" normalizeH="0" baseline="0" dirty="0" smtClean="0">
                <a:ln>
                  <a:noFill/>
                </a:ln>
                <a:effectLst/>
                <a:latin typeface="Arial" charset="0"/>
                <a:ea typeface="ＭＳ Ｐゴシック" charset="0"/>
                <a:cs typeface="ＭＳ Ｐゴシック" charset="0"/>
              </a:rPr>
              <a:t>帰りがけに</a:t>
            </a:r>
            <a:r>
              <a:rPr kumimoji="1" lang="ja-JP" altLang="en-US" sz="3200" b="0" i="0" u="none" strike="noStrike" cap="none" normalizeH="0" baseline="0" smtClean="0">
                <a:ln>
                  <a:noFill/>
                </a:ln>
                <a:effectLst/>
                <a:latin typeface="Arial" charset="0"/>
                <a:ea typeface="ＭＳ Ｐゴシック" charset="0"/>
                <a:cs typeface="ＭＳ Ｐゴシック" charset="0"/>
              </a:rPr>
              <a:t>結果列に追加</a:t>
            </a:r>
            <a:endParaRPr kumimoji="1" lang="ja-JP" altLang="en-US" sz="3200" b="0" i="0" u="none" strike="noStrike" cap="none" normalizeH="0" baseline="0" dirty="0">
              <a:ln>
                <a:noFill/>
              </a:ln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23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有向無閉路グラフとは？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ja-JP" sz="2400" dirty="0" smtClean="0"/>
              <a:t> </a:t>
            </a:r>
            <a:r>
              <a:rPr kumimoji="1" lang="ja-JP" altLang="en-US" sz="2400" dirty="0" smtClean="0"/>
              <a:t>有向グラフで閉路を持たないグラフのこと</a:t>
            </a:r>
            <a:r>
              <a:rPr kumimoji="1" lang="en-US" altLang="ja-JP" sz="2400" dirty="0" smtClean="0"/>
              <a:t> </a:t>
            </a:r>
            <a:endParaRPr lang="en-US" altLang="ja-JP" sz="2400" dirty="0"/>
          </a:p>
          <a:p>
            <a:pPr marL="342900" indent="-342900">
              <a:buFont typeface="Arial" charset="0"/>
              <a:buChar char="•"/>
            </a:pPr>
            <a:r>
              <a:rPr lang="en-US" altLang="ja-JP" sz="2400" dirty="0" smtClean="0"/>
              <a:t> directed acyclic graph</a:t>
            </a:r>
            <a:r>
              <a:rPr lang="ja-JP" altLang="en-US" sz="2400" dirty="0" smtClean="0"/>
              <a:t>を略して</a:t>
            </a:r>
            <a:r>
              <a:rPr lang="en-US" altLang="ja-JP" sz="2400" dirty="0" smtClean="0"/>
              <a:t>DAG</a:t>
            </a:r>
            <a:r>
              <a:rPr lang="ja-JP" altLang="en-US" sz="2400" dirty="0" smtClean="0"/>
              <a:t>という</a:t>
            </a:r>
            <a:endParaRPr kumimoji="1" lang="en-US" altLang="ja-JP" sz="2400" dirty="0" smtClean="0"/>
          </a:p>
        </p:txBody>
      </p:sp>
      <p:grpSp>
        <p:nvGrpSpPr>
          <p:cNvPr id="53" name="図形グループ 52"/>
          <p:cNvGrpSpPr/>
          <p:nvPr/>
        </p:nvGrpSpPr>
        <p:grpSpPr>
          <a:xfrm>
            <a:off x="1896523" y="2920562"/>
            <a:ext cx="3566513" cy="2507504"/>
            <a:chOff x="1567002" y="2751082"/>
            <a:chExt cx="4755350" cy="3343339"/>
          </a:xfrm>
        </p:grpSpPr>
        <p:sp>
          <p:nvSpPr>
            <p:cNvPr id="4" name="円/楕円 3"/>
            <p:cNvSpPr/>
            <p:nvPr/>
          </p:nvSpPr>
          <p:spPr>
            <a:xfrm>
              <a:off x="2585545" y="2758965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6" name="直線矢印コネクタ 5"/>
            <p:cNvCxnSpPr>
              <a:stCxn id="4" idx="6"/>
              <a:endCxn id="7" idx="2"/>
            </p:cNvCxnSpPr>
            <p:nvPr/>
          </p:nvCxnSpPr>
          <p:spPr>
            <a:xfrm flipV="1">
              <a:off x="3168870" y="3042745"/>
              <a:ext cx="1552901" cy="7883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円/楕円 6"/>
            <p:cNvSpPr/>
            <p:nvPr/>
          </p:nvSpPr>
          <p:spPr>
            <a:xfrm>
              <a:off x="4721771" y="2751082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円/楕円 9"/>
            <p:cNvSpPr/>
            <p:nvPr/>
          </p:nvSpPr>
          <p:spPr>
            <a:xfrm>
              <a:off x="1567002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直線矢印コネクタ 10"/>
            <p:cNvCxnSpPr>
              <a:stCxn id="4" idx="3"/>
              <a:endCxn id="10" idx="7"/>
            </p:cNvCxnSpPr>
            <p:nvPr/>
          </p:nvCxnSpPr>
          <p:spPr>
            <a:xfrm flipH="1">
              <a:off x="2064901" y="3256864"/>
              <a:ext cx="606070" cy="93810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円/楕円 14"/>
            <p:cNvSpPr/>
            <p:nvPr/>
          </p:nvSpPr>
          <p:spPr>
            <a:xfrm>
              <a:off x="3637891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直線矢印コネクタ 16"/>
            <p:cNvCxnSpPr>
              <a:stCxn id="4" idx="5"/>
              <a:endCxn id="15" idx="1"/>
            </p:cNvCxnSpPr>
            <p:nvPr/>
          </p:nvCxnSpPr>
          <p:spPr>
            <a:xfrm>
              <a:off x="3083444" y="3256864"/>
              <a:ext cx="639873" cy="93810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/>
            <p:cNvCxnSpPr>
              <a:stCxn id="7" idx="3"/>
              <a:endCxn id="15" idx="7"/>
            </p:cNvCxnSpPr>
            <p:nvPr/>
          </p:nvCxnSpPr>
          <p:spPr>
            <a:xfrm flipH="1">
              <a:off x="4135790" y="3248981"/>
              <a:ext cx="671407" cy="9459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円/楕円 24"/>
            <p:cNvSpPr/>
            <p:nvPr/>
          </p:nvSpPr>
          <p:spPr>
            <a:xfrm>
              <a:off x="5739027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直線矢印コネクタ 25"/>
            <p:cNvCxnSpPr>
              <a:stCxn id="7" idx="5"/>
              <a:endCxn id="25" idx="1"/>
            </p:cNvCxnSpPr>
            <p:nvPr/>
          </p:nvCxnSpPr>
          <p:spPr>
            <a:xfrm>
              <a:off x="5219670" y="3248981"/>
              <a:ext cx="604783" cy="9459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円/楕円 29"/>
            <p:cNvSpPr/>
            <p:nvPr/>
          </p:nvSpPr>
          <p:spPr>
            <a:xfrm>
              <a:off x="2585545" y="5511096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31" name="直線矢印コネクタ 30"/>
            <p:cNvCxnSpPr>
              <a:stCxn id="10" idx="5"/>
              <a:endCxn id="30" idx="1"/>
            </p:cNvCxnSpPr>
            <p:nvPr/>
          </p:nvCxnSpPr>
          <p:spPr>
            <a:xfrm>
              <a:off x="2064901" y="4607442"/>
              <a:ext cx="606070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/>
            <p:cNvCxnSpPr>
              <a:stCxn id="15" idx="3"/>
              <a:endCxn id="30" idx="7"/>
            </p:cNvCxnSpPr>
            <p:nvPr/>
          </p:nvCxnSpPr>
          <p:spPr>
            <a:xfrm flipH="1">
              <a:off x="3083444" y="4607442"/>
              <a:ext cx="639873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円/楕円 36"/>
            <p:cNvSpPr/>
            <p:nvPr/>
          </p:nvSpPr>
          <p:spPr>
            <a:xfrm>
              <a:off x="4721771" y="5511096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直線矢印コネクタ 37"/>
            <p:cNvCxnSpPr>
              <a:stCxn id="25" idx="2"/>
              <a:endCxn id="15" idx="6"/>
            </p:cNvCxnSpPr>
            <p:nvPr/>
          </p:nvCxnSpPr>
          <p:spPr>
            <a:xfrm flipH="1">
              <a:off x="4221216" y="4401206"/>
              <a:ext cx="151781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矢印コネクタ 40"/>
            <p:cNvCxnSpPr>
              <a:stCxn id="15" idx="2"/>
              <a:endCxn id="10" idx="6"/>
            </p:cNvCxnSpPr>
            <p:nvPr/>
          </p:nvCxnSpPr>
          <p:spPr>
            <a:xfrm flipH="1">
              <a:off x="2150327" y="4401206"/>
              <a:ext cx="148756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矢印コネクタ 43"/>
            <p:cNvCxnSpPr>
              <a:stCxn id="37" idx="2"/>
              <a:endCxn id="30" idx="6"/>
            </p:cNvCxnSpPr>
            <p:nvPr/>
          </p:nvCxnSpPr>
          <p:spPr>
            <a:xfrm flipH="1">
              <a:off x="3168870" y="5802759"/>
              <a:ext cx="155290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矢印コネクタ 46"/>
            <p:cNvCxnSpPr>
              <a:stCxn id="37" idx="1"/>
              <a:endCxn id="15" idx="5"/>
            </p:cNvCxnSpPr>
            <p:nvPr/>
          </p:nvCxnSpPr>
          <p:spPr>
            <a:xfrm flipH="1" flipV="1">
              <a:off x="4135790" y="4607442"/>
              <a:ext cx="671407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線矢印コネクタ 49"/>
            <p:cNvCxnSpPr>
              <a:stCxn id="37" idx="7"/>
              <a:endCxn id="25" idx="3"/>
            </p:cNvCxnSpPr>
            <p:nvPr/>
          </p:nvCxnSpPr>
          <p:spPr>
            <a:xfrm flipV="1">
              <a:off x="5219670" y="4607442"/>
              <a:ext cx="604783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テキスト ボックス 53"/>
          <p:cNvSpPr txBox="1"/>
          <p:nvPr/>
        </p:nvSpPr>
        <p:spPr>
          <a:xfrm>
            <a:off x="6378337" y="3358056"/>
            <a:ext cx="2148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閉路はないよ。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21579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6" name="角丸四角形吹き出し 45"/>
          <p:cNvSpPr/>
          <p:nvPr/>
        </p:nvSpPr>
        <p:spPr bwMode="auto">
          <a:xfrm>
            <a:off x="4191894" y="3299515"/>
            <a:ext cx="4628256" cy="788067"/>
          </a:xfrm>
          <a:prstGeom prst="wedgeRoundRectCallout">
            <a:avLst>
              <a:gd name="adj1" fmla="val -9316"/>
              <a:gd name="adj2" fmla="val 193572"/>
              <a:gd name="adj3" fmla="val 16667"/>
            </a:avLst>
          </a:prstGeom>
          <a:solidFill>
            <a:schemeClr val="bg1"/>
          </a:solidFill>
          <a:ln w="76200" cap="flat" cmpd="sng" algn="ctr">
            <a:solidFill>
              <a:srgbClr val="23651C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3200" b="0" i="0" u="none" strike="noStrike" cap="none" normalizeH="0" baseline="0" dirty="0" smtClean="0">
                <a:ln>
                  <a:noFill/>
                </a:ln>
                <a:effectLst/>
                <a:latin typeface="Arial" charset="0"/>
                <a:ea typeface="ＭＳ Ｐゴシック" charset="0"/>
                <a:cs typeface="ＭＳ Ｐゴシック" charset="0"/>
              </a:rPr>
              <a:t>同様</a:t>
            </a:r>
            <a:endParaRPr kumimoji="1" lang="ja-JP" altLang="en-US" sz="3200" b="0" i="0" u="none" strike="noStrike" cap="none" normalizeH="0" baseline="0" dirty="0">
              <a:ln>
                <a:noFill/>
              </a:ln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31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21579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smtClean="0"/>
              <a:t>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6" name="円/楕円 45"/>
          <p:cNvSpPr/>
          <p:nvPr/>
        </p:nvSpPr>
        <p:spPr>
          <a:xfrm>
            <a:off x="817741" y="2804546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7" name="角丸四角形吹き出し 46"/>
          <p:cNvSpPr/>
          <p:nvPr/>
        </p:nvSpPr>
        <p:spPr bwMode="auto">
          <a:xfrm>
            <a:off x="4191894" y="3299515"/>
            <a:ext cx="4628256" cy="788067"/>
          </a:xfrm>
          <a:prstGeom prst="wedgeRoundRectCallout">
            <a:avLst>
              <a:gd name="adj1" fmla="val -98588"/>
              <a:gd name="adj2" fmla="val -38489"/>
              <a:gd name="adj3" fmla="val 16667"/>
            </a:avLst>
          </a:prstGeom>
          <a:solidFill>
            <a:schemeClr val="bg1"/>
          </a:solidFill>
          <a:ln w="76200" cap="flat" cmpd="sng" algn="ctr">
            <a:solidFill>
              <a:srgbClr val="23651C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3200" dirty="0">
                <a:latin typeface="Arial" charset="0"/>
                <a:ea typeface="ＭＳ Ｐゴシック" charset="0"/>
                <a:cs typeface="ＭＳ Ｐゴシック" charset="0"/>
              </a:rPr>
              <a:t>b</a:t>
            </a:r>
            <a:r>
              <a:rPr kumimoji="1" lang="ja-JP" altLang="en-US" sz="3200" dirty="0" smtClean="0">
                <a:latin typeface="Arial" charset="0"/>
                <a:ea typeface="ＭＳ Ｐゴシック" charset="0"/>
                <a:cs typeface="ＭＳ Ｐゴシック" charset="0"/>
              </a:rPr>
              <a:t>から</a:t>
            </a:r>
            <a:r>
              <a:rPr kumimoji="1" lang="en-US" altLang="ja-JP" sz="3200" dirty="0" smtClean="0">
                <a:latin typeface="Arial" charset="0"/>
                <a:ea typeface="ＭＳ Ｐゴシック" charset="0"/>
                <a:cs typeface="ＭＳ Ｐゴシック" charset="0"/>
              </a:rPr>
              <a:t>DFS</a:t>
            </a:r>
            <a:endParaRPr kumimoji="1" lang="ja-JP" altLang="en-US" sz="3200" b="0" i="0" u="none" strike="noStrike" cap="none" normalizeH="0" baseline="0" dirty="0">
              <a:ln>
                <a:noFill/>
              </a:ln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1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2499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6" name="角丸四角形吹き出し 45"/>
          <p:cNvSpPr/>
          <p:nvPr/>
        </p:nvSpPr>
        <p:spPr bwMode="auto">
          <a:xfrm>
            <a:off x="4191894" y="3299515"/>
            <a:ext cx="4628256" cy="788067"/>
          </a:xfrm>
          <a:prstGeom prst="wedgeRoundRectCallout">
            <a:avLst>
              <a:gd name="adj1" fmla="val -63831"/>
              <a:gd name="adj2" fmla="val -133033"/>
              <a:gd name="adj3" fmla="val 16667"/>
            </a:avLst>
          </a:prstGeom>
          <a:solidFill>
            <a:schemeClr val="bg1"/>
          </a:solidFill>
          <a:ln w="76200" cap="flat" cmpd="sng" algn="ctr">
            <a:solidFill>
              <a:srgbClr val="23651C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3200" dirty="0" smtClean="0">
                <a:latin typeface="Arial" charset="0"/>
                <a:ea typeface="ＭＳ Ｐゴシック" charset="0"/>
                <a:cs typeface="ＭＳ Ｐゴシック" charset="0"/>
              </a:rPr>
              <a:t>既に探索済みなので終了</a:t>
            </a:r>
            <a:endParaRPr kumimoji="1" lang="ja-JP" altLang="en-US" sz="3200" b="0" i="0" u="none" strike="noStrike" cap="none" normalizeH="0" baseline="0" dirty="0">
              <a:ln>
                <a:noFill/>
              </a:ln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618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2499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smtClean="0"/>
              <a:t>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6" name="円/楕円 45"/>
          <p:cNvSpPr/>
          <p:nvPr/>
        </p:nvSpPr>
        <p:spPr>
          <a:xfrm>
            <a:off x="817381" y="3817685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7" name="角丸四角形吹き出し 46"/>
          <p:cNvSpPr/>
          <p:nvPr/>
        </p:nvSpPr>
        <p:spPr bwMode="auto">
          <a:xfrm>
            <a:off x="4191894" y="3299515"/>
            <a:ext cx="4628256" cy="788067"/>
          </a:xfrm>
          <a:prstGeom prst="wedgeRoundRectCallout">
            <a:avLst>
              <a:gd name="adj1" fmla="val -95661"/>
              <a:gd name="adj2" fmla="val 73244"/>
              <a:gd name="adj3" fmla="val 16667"/>
            </a:avLst>
          </a:prstGeom>
          <a:solidFill>
            <a:schemeClr val="bg1"/>
          </a:solidFill>
          <a:ln w="76200" cap="flat" cmpd="sng" algn="ctr">
            <a:solidFill>
              <a:srgbClr val="23651C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3200" dirty="0" smtClean="0">
                <a:latin typeface="Arial" charset="0"/>
                <a:ea typeface="ＭＳ Ｐゴシック" charset="0"/>
                <a:cs typeface="ＭＳ Ｐゴシック" charset="0"/>
              </a:rPr>
              <a:t>c</a:t>
            </a:r>
            <a:r>
              <a:rPr kumimoji="1" lang="ja-JP" altLang="en-US" sz="3200" dirty="0" smtClean="0">
                <a:latin typeface="Arial" charset="0"/>
                <a:ea typeface="ＭＳ Ｐゴシック" charset="0"/>
                <a:cs typeface="ＭＳ Ｐゴシック" charset="0"/>
              </a:rPr>
              <a:t>から</a:t>
            </a:r>
            <a:r>
              <a:rPr kumimoji="1" lang="en-US" altLang="ja-JP" sz="3200" dirty="0" smtClean="0">
                <a:latin typeface="Arial" charset="0"/>
                <a:ea typeface="ＭＳ Ｐゴシック" charset="0"/>
                <a:cs typeface="ＭＳ Ｐゴシック" charset="0"/>
              </a:rPr>
              <a:t>DFS</a:t>
            </a:r>
            <a:endParaRPr kumimoji="1" lang="ja-JP" altLang="en-US" sz="3200" b="0" i="0" u="none" strike="noStrike" cap="none" normalizeH="0" baseline="0" dirty="0">
              <a:ln>
                <a:noFill/>
              </a:ln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55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2590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6" name="円/楕円 45"/>
          <p:cNvSpPr/>
          <p:nvPr/>
        </p:nvSpPr>
        <p:spPr>
          <a:xfrm>
            <a:off x="2821015" y="5087961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7" name="角丸四角形吹き出し 46"/>
          <p:cNvSpPr/>
          <p:nvPr/>
        </p:nvSpPr>
        <p:spPr bwMode="auto">
          <a:xfrm>
            <a:off x="4191894" y="3299515"/>
            <a:ext cx="4628256" cy="788067"/>
          </a:xfrm>
          <a:prstGeom prst="wedgeRoundRectCallout">
            <a:avLst>
              <a:gd name="adj1" fmla="val -49562"/>
              <a:gd name="adj2" fmla="val 13080"/>
              <a:gd name="adj3" fmla="val 16667"/>
            </a:avLst>
          </a:prstGeom>
          <a:solidFill>
            <a:schemeClr val="bg1"/>
          </a:solidFill>
          <a:ln w="76200" cap="flat" cmpd="sng" algn="ctr">
            <a:solidFill>
              <a:srgbClr val="23651C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3200" b="0" i="0" u="none" strike="noStrike" cap="none" normalizeH="0" baseline="0" dirty="0" smtClean="0">
                <a:ln>
                  <a:noFill/>
                </a:ln>
                <a:effectLst/>
                <a:latin typeface="Arial" charset="0"/>
                <a:ea typeface="ＭＳ Ｐゴシック" charset="0"/>
                <a:cs typeface="ＭＳ Ｐゴシック" charset="0"/>
              </a:rPr>
              <a:t>以下、同様</a:t>
            </a:r>
            <a:endParaRPr kumimoji="1" lang="ja-JP" altLang="en-US" sz="3200" b="0" i="0" u="none" strike="noStrike" cap="none" normalizeH="0" baseline="0" dirty="0">
              <a:ln>
                <a:noFill/>
              </a:ln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652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27045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i,b,a,d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7" name="円/楕円 46"/>
          <p:cNvSpPr/>
          <p:nvPr/>
        </p:nvSpPr>
        <p:spPr>
          <a:xfrm>
            <a:off x="817381" y="3817685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4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3023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c,i,b,a,d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1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3023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c,i,b,a,d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6" name="円/楕円 45"/>
          <p:cNvSpPr/>
          <p:nvPr/>
        </p:nvSpPr>
        <p:spPr>
          <a:xfrm>
            <a:off x="4474952" y="1790470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261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33650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e,c,i,b,a,d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81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33650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e,c,i,b,a,d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6" name="円/楕円 45"/>
          <p:cNvSpPr/>
          <p:nvPr/>
        </p:nvSpPr>
        <p:spPr>
          <a:xfrm>
            <a:off x="4487963" y="2906987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7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トポロジカル</a:t>
            </a:r>
            <a:r>
              <a:rPr lang="ja-JP" altLang="en-US" dirty="0" smtClean="0"/>
              <a:t>ソート</a:t>
            </a:r>
            <a:r>
              <a:rPr kumimoji="1" lang="ja-JP" altLang="en-US" dirty="0" smtClean="0"/>
              <a:t>とは？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kumimoji="1" lang="en-US" altLang="ja-JP" dirty="0" smtClean="0"/>
                  <a:t> </a:t>
                </a:r>
                <a:r>
                  <a:rPr lang="ja-JP" altLang="en-US" dirty="0" smtClean="0"/>
                  <a:t>次の性質を持つ</a:t>
                </a:r>
                <a:r>
                  <a:rPr kumimoji="1" lang="ja-JP" altLang="en-US" dirty="0" smtClean="0"/>
                  <a:t>頂点の並び</a:t>
                </a:r>
                <a:r>
                  <a:rPr kumimoji="1" lang="en-US" altLang="ja-JP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ja-JP" b="0" i="1" smtClean="0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kumimoji="1" lang="en-US" altLang="ja-JP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ja-JP" b="0" i="1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kumimoji="1" lang="en-US" altLang="ja-JP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ja-JP" b="0" i="1" smtClean="0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kumimoji="1" lang="en-US" altLang="ja-JP" b="0" i="1" smtClean="0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kumimoji="1" lang="en-US" altLang="ja-JP" b="0" i="1" smtClean="0">
                        <a:latin typeface="Cambria Math" charset="0"/>
                      </a:rPr>
                      <m:t>, …, </m:t>
                    </m:r>
                    <m:sSub>
                      <m:sSubPr>
                        <m:ctrlPr>
                          <a:rPr kumimoji="1" lang="en-US" altLang="ja-JP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ja-JP" b="0" i="1" smtClean="0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kumimoji="1" lang="en-US" altLang="ja-JP" b="0" i="1" smtClean="0">
                            <a:latin typeface="Cambria Math" charset="0"/>
                          </a:rPr>
                          <m:t>𝑛</m:t>
                        </m:r>
                      </m:sub>
                    </m:sSub>
                  </m:oMath>
                </a14:m>
                <a:endParaRPr kumimoji="1" lang="en-US" altLang="ja-JP" dirty="0" smtClean="0"/>
              </a:p>
              <a:p>
                <a:pPr lvl="1"/>
                <a:r>
                  <a:rPr lang="ja-JP" altLang="en-US" dirty="0"/>
                  <a:t>すべての辺</a:t>
                </a:r>
                <a:r>
                  <a:rPr lang="en-US" altLang="ja-JP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ja-JP" i="1">
                            <a:latin typeface="Cambria Math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ja-JP" dirty="0"/>
                  <a:t> </a:t>
                </a:r>
                <a:r>
                  <a:rPr lang="ja-JP" altLang="en-US" dirty="0"/>
                  <a:t>に対して、</a:t>
                </a:r>
                <a:r>
                  <a:rPr lang="en-US" altLang="ja-JP" dirty="0"/>
                  <a:t> 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𝑖</m:t>
                    </m:r>
                    <m:r>
                      <a:rPr lang="en-US" altLang="ja-JP" i="1">
                        <a:latin typeface="Cambria Math" charset="0"/>
                      </a:rPr>
                      <m:t>&lt;</m:t>
                    </m:r>
                    <m:r>
                      <a:rPr lang="en-US" altLang="ja-JP" i="1">
                        <a:latin typeface="Cambria Math" charset="0"/>
                      </a:rPr>
                      <m:t>𝑗</m:t>
                    </m:r>
                  </m:oMath>
                </a14:m>
                <a:r>
                  <a:rPr lang="en-US" altLang="ja-JP" dirty="0"/>
                  <a:t> </a:t>
                </a:r>
                <a:r>
                  <a:rPr lang="ja-JP" altLang="en-US" dirty="0" smtClean="0"/>
                  <a:t>が成立</a:t>
                </a:r>
                <a:endParaRPr lang="en-US" altLang="ja-JP" dirty="0"/>
              </a:p>
              <a:p>
                <a:pPr lvl="1"/>
                <a:r>
                  <a:rPr lang="ja-JP" altLang="en-US" dirty="0"/>
                  <a:t>言い換えると、すべての辺</a:t>
                </a:r>
                <a:r>
                  <a:rPr lang="ja-JP" altLang="en-US" dirty="0" smtClean="0"/>
                  <a:t>がその</a:t>
                </a:r>
                <a:r>
                  <a:rPr lang="ja-JP" altLang="en-US" dirty="0"/>
                  <a:t>順序で</a:t>
                </a:r>
                <a:r>
                  <a:rPr lang="en-US" altLang="ja-JP" dirty="0"/>
                  <a:t>”</a:t>
                </a:r>
                <a:r>
                  <a:rPr lang="ja-JP" altLang="en-US" dirty="0"/>
                  <a:t>順方向</a:t>
                </a:r>
                <a:r>
                  <a:rPr lang="en-US" altLang="ja-JP" dirty="0"/>
                  <a:t>”</a:t>
                </a:r>
                <a:r>
                  <a:rPr lang="ja-JP" altLang="en-US" dirty="0"/>
                  <a:t>に</a:t>
                </a:r>
                <a:r>
                  <a:rPr lang="ja-JP" altLang="en-US" dirty="0" smtClean="0"/>
                  <a:t>向く</a:t>
                </a:r>
                <a:endParaRPr lang="en-US" altLang="ja-JP" dirty="0" smtClean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2"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1" name="図形グループ 150"/>
          <p:cNvGrpSpPr/>
          <p:nvPr/>
        </p:nvGrpSpPr>
        <p:grpSpPr>
          <a:xfrm>
            <a:off x="143595" y="4850390"/>
            <a:ext cx="4531613" cy="556346"/>
            <a:chOff x="638139" y="4424695"/>
            <a:chExt cx="4800071" cy="589304"/>
          </a:xfrm>
        </p:grpSpPr>
        <p:sp>
          <p:nvSpPr>
            <p:cNvPr id="25" name="円/楕円 24"/>
            <p:cNvSpPr/>
            <p:nvPr/>
          </p:nvSpPr>
          <p:spPr>
            <a:xfrm>
              <a:off x="638139" y="4430670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6" name="円/楕円 25"/>
            <p:cNvSpPr/>
            <p:nvPr/>
          </p:nvSpPr>
          <p:spPr>
            <a:xfrm>
              <a:off x="1350894" y="4430671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7" name="円/楕円 26"/>
            <p:cNvSpPr/>
            <p:nvPr/>
          </p:nvSpPr>
          <p:spPr>
            <a:xfrm>
              <a:off x="2033912" y="4430674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8" name="円/楕円 27"/>
            <p:cNvSpPr/>
            <p:nvPr/>
          </p:nvSpPr>
          <p:spPr>
            <a:xfrm>
              <a:off x="2731679" y="443067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9" name="円/楕円 28"/>
            <p:cNvSpPr/>
            <p:nvPr/>
          </p:nvSpPr>
          <p:spPr>
            <a:xfrm>
              <a:off x="3427296" y="4430672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30" name="円/楕円 29"/>
            <p:cNvSpPr/>
            <p:nvPr/>
          </p:nvSpPr>
          <p:spPr>
            <a:xfrm>
              <a:off x="4149070" y="4424695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31" name="円/楕円 30"/>
            <p:cNvSpPr/>
            <p:nvPr/>
          </p:nvSpPr>
          <p:spPr>
            <a:xfrm>
              <a:off x="4854885" y="4424695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41" name="曲線コネクタ 40"/>
            <p:cNvCxnSpPr>
              <a:stCxn id="25" idx="7"/>
              <a:endCxn id="27" idx="1"/>
            </p:cNvCxnSpPr>
            <p:nvPr/>
          </p:nvCxnSpPr>
          <p:spPr>
            <a:xfrm rot="16200000" flipH="1">
              <a:off x="1627686" y="4024448"/>
              <a:ext cx="4" cy="983300"/>
            </a:xfrm>
            <a:prstGeom prst="curvedConnector3">
              <a:avLst>
                <a:gd name="adj1" fmla="val -785065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曲線コネクタ 58"/>
            <p:cNvCxnSpPr>
              <a:stCxn id="25" idx="7"/>
              <a:endCxn id="29" idx="1"/>
            </p:cNvCxnSpPr>
            <p:nvPr/>
          </p:nvCxnSpPr>
          <p:spPr>
            <a:xfrm rot="16200000" flipH="1">
              <a:off x="2323999" y="3327363"/>
              <a:ext cx="763" cy="2376684"/>
            </a:xfrm>
            <a:prstGeom prst="curvedConnector3">
              <a:avLst>
                <a:gd name="adj1" fmla="val -67989515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曲線コネクタ 67"/>
            <p:cNvCxnSpPr>
              <a:stCxn id="25" idx="7"/>
              <a:endCxn id="30" idx="1"/>
            </p:cNvCxnSpPr>
            <p:nvPr/>
          </p:nvCxnSpPr>
          <p:spPr>
            <a:xfrm rot="5400000" flipH="1" flipV="1">
              <a:off x="2682280" y="2963880"/>
              <a:ext cx="5975" cy="3098458"/>
            </a:xfrm>
            <a:prstGeom prst="curvedConnector3">
              <a:avLst>
                <a:gd name="adj1" fmla="val 12440736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曲線コネクタ 71"/>
            <p:cNvCxnSpPr>
              <a:stCxn id="26" idx="5"/>
              <a:endCxn id="28" idx="3"/>
            </p:cNvCxnSpPr>
            <p:nvPr/>
          </p:nvCxnSpPr>
          <p:spPr>
            <a:xfrm rot="16200000" flipH="1">
              <a:off x="2332948" y="4444415"/>
              <a:ext cx="2" cy="968312"/>
            </a:xfrm>
            <a:prstGeom prst="curvedConnector3">
              <a:avLst>
                <a:gd name="adj1" fmla="val 1570140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曲線コネクタ 75"/>
            <p:cNvCxnSpPr>
              <a:stCxn id="26" idx="5"/>
              <a:endCxn id="29" idx="3"/>
            </p:cNvCxnSpPr>
            <p:nvPr/>
          </p:nvCxnSpPr>
          <p:spPr>
            <a:xfrm rot="16200000" flipH="1">
              <a:off x="2680330" y="4096179"/>
              <a:ext cx="854" cy="1663929"/>
            </a:xfrm>
            <a:prstGeom prst="curvedConnector3">
              <a:avLst>
                <a:gd name="adj1" fmla="val 51565222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曲線コネクタ 113"/>
            <p:cNvCxnSpPr>
              <a:stCxn id="26" idx="5"/>
              <a:endCxn id="31" idx="3"/>
            </p:cNvCxnSpPr>
            <p:nvPr/>
          </p:nvCxnSpPr>
          <p:spPr>
            <a:xfrm rot="5400000" flipH="1" flipV="1">
              <a:off x="3391564" y="3379823"/>
              <a:ext cx="5976" cy="3091518"/>
            </a:xfrm>
            <a:prstGeom prst="curvedConnector3">
              <a:avLst>
                <a:gd name="adj1" fmla="val -10921904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曲線コネクタ 117"/>
            <p:cNvCxnSpPr>
              <a:stCxn id="28" idx="5"/>
              <a:endCxn id="29" idx="3"/>
            </p:cNvCxnSpPr>
            <p:nvPr/>
          </p:nvCxnSpPr>
          <p:spPr>
            <a:xfrm rot="5400000" flipH="1" flipV="1">
              <a:off x="3371149" y="4787000"/>
              <a:ext cx="1" cy="283144"/>
            </a:xfrm>
            <a:prstGeom prst="curvedConnector3">
              <a:avLst>
                <a:gd name="adj1" fmla="val -2147483647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曲線コネクタ 122"/>
            <p:cNvCxnSpPr>
              <a:stCxn id="30" idx="5"/>
              <a:endCxn id="31" idx="3"/>
            </p:cNvCxnSpPr>
            <p:nvPr/>
          </p:nvCxnSpPr>
          <p:spPr>
            <a:xfrm rot="16200000" flipH="1">
              <a:off x="4793640" y="4775923"/>
              <a:ext cx="12700" cy="293342"/>
            </a:xfrm>
            <a:prstGeom prst="curvedConnector3">
              <a:avLst>
                <a:gd name="adj1" fmla="val 605984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曲線コネクタ 125"/>
            <p:cNvCxnSpPr>
              <a:stCxn id="27" idx="7"/>
              <a:endCxn id="29" idx="1"/>
            </p:cNvCxnSpPr>
            <p:nvPr/>
          </p:nvCxnSpPr>
          <p:spPr>
            <a:xfrm rot="5400000" flipH="1" flipV="1">
              <a:off x="3022265" y="4025644"/>
              <a:ext cx="2" cy="980911"/>
            </a:xfrm>
            <a:prstGeom prst="curvedConnector3">
              <a:avLst>
                <a:gd name="adj1" fmla="val 1570140000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曲線コネクタ 130"/>
            <p:cNvCxnSpPr>
              <a:stCxn id="27" idx="7"/>
              <a:endCxn id="28" idx="1"/>
            </p:cNvCxnSpPr>
            <p:nvPr/>
          </p:nvCxnSpPr>
          <p:spPr>
            <a:xfrm rot="5400000" flipH="1" flipV="1">
              <a:off x="2674458" y="4373453"/>
              <a:ext cx="1" cy="285294"/>
            </a:xfrm>
            <a:prstGeom prst="curvedConnector3">
              <a:avLst>
                <a:gd name="adj1" fmla="val 2147483646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曲線コネクタ 142"/>
            <p:cNvCxnSpPr>
              <a:stCxn id="29" idx="7"/>
              <a:endCxn id="30" idx="1"/>
            </p:cNvCxnSpPr>
            <p:nvPr/>
          </p:nvCxnSpPr>
          <p:spPr>
            <a:xfrm rot="5400000" flipH="1" flipV="1">
              <a:off x="4076857" y="4358460"/>
              <a:ext cx="5977" cy="309301"/>
            </a:xfrm>
            <a:prstGeom prst="curvedConnector3">
              <a:avLst>
                <a:gd name="adj1" fmla="val 1670905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曲線コネクタ 146"/>
            <p:cNvCxnSpPr>
              <a:stCxn id="29" idx="7"/>
              <a:endCxn id="31" idx="1"/>
            </p:cNvCxnSpPr>
            <p:nvPr/>
          </p:nvCxnSpPr>
          <p:spPr>
            <a:xfrm rot="5400000" flipH="1" flipV="1">
              <a:off x="4429765" y="4005552"/>
              <a:ext cx="5977" cy="1015116"/>
            </a:xfrm>
            <a:prstGeom prst="curvedConnector3">
              <a:avLst>
                <a:gd name="adj1" fmla="val 5353907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図形グループ 32"/>
          <p:cNvGrpSpPr/>
          <p:nvPr/>
        </p:nvGrpSpPr>
        <p:grpSpPr>
          <a:xfrm>
            <a:off x="4288715" y="3141275"/>
            <a:ext cx="5275665" cy="3011274"/>
            <a:chOff x="4288715" y="2921144"/>
            <a:chExt cx="5275665" cy="301127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テキスト ボックス 31"/>
                <p:cNvSpPr txBox="1"/>
                <p:nvPr/>
              </p:nvSpPr>
              <p:spPr>
                <a:xfrm>
                  <a:off x="5218266" y="2938234"/>
                  <a:ext cx="154093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sz="28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2800" i="1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r>
                              <a:rPr kumimoji="1" lang="en-US" altLang="ja-JP" sz="2800" i="1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kumimoji="1" lang="ja-JP" altLang="en-US" sz="2800" dirty="0"/>
                </a:p>
              </p:txBody>
            </p:sp>
          </mc:Choice>
          <mc:Fallback xmlns="">
            <p:sp>
              <p:nvSpPr>
                <p:cNvPr id="32" name="テキスト ボックス 3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18266" y="2938234"/>
                  <a:ext cx="1540933" cy="52322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テキスト ボックス 45"/>
                <p:cNvSpPr txBox="1"/>
                <p:nvPr/>
              </p:nvSpPr>
              <p:spPr>
                <a:xfrm>
                  <a:off x="7110078" y="5385389"/>
                  <a:ext cx="154093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2800" i="1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r>
                              <a:rPr kumimoji="1" lang="en-US" altLang="ja-JP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kumimoji="1" lang="ja-JP" altLang="en-US" sz="2800" dirty="0"/>
                </a:p>
              </p:txBody>
            </p:sp>
          </mc:Choice>
          <mc:Fallback xmlns="">
            <p:sp>
              <p:nvSpPr>
                <p:cNvPr id="46" name="テキスト ボックス 4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10078" y="5385389"/>
                  <a:ext cx="1540933" cy="52322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7" name="図形グループ 46"/>
            <p:cNvGrpSpPr/>
            <p:nvPr/>
          </p:nvGrpSpPr>
          <p:grpSpPr>
            <a:xfrm>
              <a:off x="4807419" y="2980364"/>
              <a:ext cx="4198812" cy="2952054"/>
              <a:chOff x="1567002" y="2751082"/>
              <a:chExt cx="4755350" cy="3343339"/>
            </a:xfrm>
          </p:grpSpPr>
          <p:sp>
            <p:nvSpPr>
              <p:cNvPr id="48" name="円/楕円 47"/>
              <p:cNvSpPr/>
              <p:nvPr/>
            </p:nvSpPr>
            <p:spPr>
              <a:xfrm>
                <a:off x="2585545" y="2758965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9" name="直線矢印コネクタ 48"/>
              <p:cNvCxnSpPr>
                <a:stCxn id="49" idx="6"/>
                <a:endCxn id="52" idx="2"/>
              </p:cNvCxnSpPr>
              <p:nvPr/>
            </p:nvCxnSpPr>
            <p:spPr>
              <a:xfrm flipV="1">
                <a:off x="3168870" y="3042745"/>
                <a:ext cx="1552901" cy="7883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円/楕円 49"/>
              <p:cNvSpPr/>
              <p:nvPr/>
            </p:nvSpPr>
            <p:spPr>
              <a:xfrm>
                <a:off x="4721771" y="2751082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円/楕円 50"/>
              <p:cNvSpPr/>
              <p:nvPr/>
            </p:nvSpPr>
            <p:spPr>
              <a:xfrm>
                <a:off x="1567002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2" name="直線矢印コネクタ 51"/>
              <p:cNvCxnSpPr>
                <a:stCxn id="49" idx="3"/>
                <a:endCxn id="55" idx="7"/>
              </p:cNvCxnSpPr>
              <p:nvPr/>
            </p:nvCxnSpPr>
            <p:spPr>
              <a:xfrm flipH="1">
                <a:off x="2064901" y="3256864"/>
                <a:ext cx="606070" cy="938105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円/楕円 52"/>
              <p:cNvSpPr/>
              <p:nvPr/>
            </p:nvSpPr>
            <p:spPr>
              <a:xfrm>
                <a:off x="3637891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4" name="直線矢印コネクタ 53"/>
              <p:cNvCxnSpPr>
                <a:stCxn id="49" idx="5"/>
                <a:endCxn id="61" idx="1"/>
              </p:cNvCxnSpPr>
              <p:nvPr/>
            </p:nvCxnSpPr>
            <p:spPr>
              <a:xfrm>
                <a:off x="3083444" y="3256864"/>
                <a:ext cx="639873" cy="938105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線矢印コネクタ 54"/>
              <p:cNvCxnSpPr>
                <a:stCxn id="52" idx="3"/>
                <a:endCxn id="61" idx="7"/>
              </p:cNvCxnSpPr>
              <p:nvPr/>
            </p:nvCxnSpPr>
            <p:spPr>
              <a:xfrm flipH="1">
                <a:off x="4135790" y="3248981"/>
                <a:ext cx="671407" cy="945988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円/楕円 55"/>
              <p:cNvSpPr/>
              <p:nvPr/>
            </p:nvSpPr>
            <p:spPr>
              <a:xfrm>
                <a:off x="5739027" y="4109543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7" name="直線矢印コネクタ 56"/>
              <p:cNvCxnSpPr>
                <a:stCxn id="52" idx="5"/>
              </p:cNvCxnSpPr>
              <p:nvPr/>
            </p:nvCxnSpPr>
            <p:spPr>
              <a:xfrm>
                <a:off x="5219670" y="3248981"/>
                <a:ext cx="604783" cy="945988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円/楕円 57"/>
              <p:cNvSpPr/>
              <p:nvPr/>
            </p:nvSpPr>
            <p:spPr>
              <a:xfrm>
                <a:off x="2585545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0" name="直線矢印コネクタ 59"/>
              <p:cNvCxnSpPr>
                <a:stCxn id="55" idx="5"/>
              </p:cNvCxnSpPr>
              <p:nvPr/>
            </p:nvCxnSpPr>
            <p:spPr>
              <a:xfrm>
                <a:off x="2064901" y="4607442"/>
                <a:ext cx="606070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線矢印コネクタ 60"/>
              <p:cNvCxnSpPr>
                <a:stCxn id="61" idx="3"/>
              </p:cNvCxnSpPr>
              <p:nvPr/>
            </p:nvCxnSpPr>
            <p:spPr>
              <a:xfrm flipH="1">
                <a:off x="3083444" y="4607442"/>
                <a:ext cx="639873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円/楕円 61"/>
              <p:cNvSpPr/>
              <p:nvPr/>
            </p:nvSpPr>
            <p:spPr>
              <a:xfrm>
                <a:off x="4721771" y="5511096"/>
                <a:ext cx="583325" cy="583325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直線矢印コネクタ 62"/>
              <p:cNvCxnSpPr>
                <a:endCxn id="61" idx="6"/>
              </p:cNvCxnSpPr>
              <p:nvPr/>
            </p:nvCxnSpPr>
            <p:spPr>
              <a:xfrm flipH="1">
                <a:off x="4221216" y="4401206"/>
                <a:ext cx="1517811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線矢印コネクタ 63"/>
              <p:cNvCxnSpPr>
                <a:stCxn id="61" idx="2"/>
                <a:endCxn id="55" idx="6"/>
              </p:cNvCxnSpPr>
              <p:nvPr/>
            </p:nvCxnSpPr>
            <p:spPr>
              <a:xfrm flipH="1">
                <a:off x="2150327" y="4401206"/>
                <a:ext cx="1487564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線矢印コネクタ 64"/>
              <p:cNvCxnSpPr/>
              <p:nvPr/>
            </p:nvCxnSpPr>
            <p:spPr>
              <a:xfrm flipH="1">
                <a:off x="3168870" y="5802759"/>
                <a:ext cx="1552901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線矢印コネクタ 65"/>
              <p:cNvCxnSpPr>
                <a:endCxn id="61" idx="5"/>
              </p:cNvCxnSpPr>
              <p:nvPr/>
            </p:nvCxnSpPr>
            <p:spPr>
              <a:xfrm flipH="1" flipV="1">
                <a:off x="4135790" y="4607442"/>
                <a:ext cx="671407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線矢印コネクタ 66"/>
              <p:cNvCxnSpPr/>
              <p:nvPr/>
            </p:nvCxnSpPr>
            <p:spPr>
              <a:xfrm flipV="1">
                <a:off x="5219670" y="4607442"/>
                <a:ext cx="604783" cy="98908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テキスト ボックス 68"/>
                <p:cNvSpPr txBox="1"/>
                <p:nvPr/>
              </p:nvSpPr>
              <p:spPr>
                <a:xfrm>
                  <a:off x="7126809" y="2921144"/>
                  <a:ext cx="154093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2800" i="1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r>
                              <a:rPr kumimoji="1" lang="en-US" altLang="ja-JP" sz="28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kumimoji="1" lang="ja-JP" altLang="en-US" sz="2800" dirty="0"/>
                </a:p>
              </p:txBody>
            </p:sp>
          </mc:Choice>
          <mc:Fallback xmlns="">
            <p:sp>
              <p:nvSpPr>
                <p:cNvPr id="69" name="テキスト ボックス 6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26809" y="2921144"/>
                  <a:ext cx="1540933" cy="523220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0" name="テキスト ボックス 69"/>
                <p:cNvSpPr txBox="1"/>
                <p:nvPr/>
              </p:nvSpPr>
              <p:spPr>
                <a:xfrm>
                  <a:off x="8023447" y="4134858"/>
                  <a:ext cx="154093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2800" i="1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r>
                              <a:rPr kumimoji="1" lang="en-US" altLang="ja-JP" sz="2800" b="0" i="1" smtClean="0">
                                <a:latin typeface="Cambria Math" charset="0"/>
                              </a:rPr>
                              <m:t>4</m:t>
                            </m:r>
                          </m:sub>
                        </m:sSub>
                      </m:oMath>
                    </m:oMathPara>
                  </a14:m>
                  <a:endParaRPr kumimoji="1" lang="ja-JP" altLang="en-US" sz="2800" dirty="0"/>
                </a:p>
              </p:txBody>
            </p:sp>
          </mc:Choice>
          <mc:Fallback xmlns="">
            <p:sp>
              <p:nvSpPr>
                <p:cNvPr id="70" name="テキスト ボックス 6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23447" y="4134858"/>
                  <a:ext cx="1540933" cy="52322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1" name="テキスト ボックス 70"/>
                <p:cNvSpPr txBox="1"/>
                <p:nvPr/>
              </p:nvSpPr>
              <p:spPr>
                <a:xfrm>
                  <a:off x="6153539" y="4134674"/>
                  <a:ext cx="154093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2800" i="1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r>
                              <a:rPr kumimoji="1" lang="en-US" altLang="ja-JP" sz="2800" b="0" i="1" smtClean="0">
                                <a:latin typeface="Cambria Math" charset="0"/>
                              </a:rPr>
                              <m:t>5</m:t>
                            </m:r>
                          </m:sub>
                        </m:sSub>
                      </m:oMath>
                    </m:oMathPara>
                  </a14:m>
                  <a:endParaRPr kumimoji="1" lang="ja-JP" altLang="en-US" sz="2800" dirty="0"/>
                </a:p>
              </p:txBody>
            </p:sp>
          </mc:Choice>
          <mc:Fallback xmlns="">
            <p:sp>
              <p:nvSpPr>
                <p:cNvPr id="71" name="テキスト ボックス 7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53539" y="4134674"/>
                  <a:ext cx="1540933" cy="523220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3" name="テキスト ボックス 72"/>
                <p:cNvSpPr txBox="1"/>
                <p:nvPr/>
              </p:nvSpPr>
              <p:spPr>
                <a:xfrm>
                  <a:off x="4288715" y="4142996"/>
                  <a:ext cx="154093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2800" i="1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r>
                              <a:rPr kumimoji="1" lang="en-US" altLang="ja-JP" sz="2800" b="0" i="1" smtClean="0">
                                <a:latin typeface="Cambria Math" charset="0"/>
                              </a:rPr>
                              <m:t>6</m:t>
                            </m:r>
                          </m:sub>
                        </m:sSub>
                      </m:oMath>
                    </m:oMathPara>
                  </a14:m>
                  <a:endParaRPr kumimoji="1" lang="ja-JP" altLang="en-US" sz="2800" dirty="0"/>
                </a:p>
              </p:txBody>
            </p:sp>
          </mc:Choice>
          <mc:Fallback xmlns="">
            <p:sp>
              <p:nvSpPr>
                <p:cNvPr id="73" name="テキスト ボックス 7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88715" y="4142996"/>
                  <a:ext cx="1540933" cy="523220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4" name="テキスト ボックス 73"/>
                <p:cNvSpPr txBox="1"/>
                <p:nvPr/>
              </p:nvSpPr>
              <p:spPr>
                <a:xfrm>
                  <a:off x="5208742" y="5372355"/>
                  <a:ext cx="154093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ja-JP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2800" i="1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r>
                              <a:rPr kumimoji="1" lang="en-US" altLang="ja-JP" sz="2800" b="0" i="1" smtClean="0">
                                <a:latin typeface="Cambria Math" charset="0"/>
                              </a:rPr>
                              <m:t>7</m:t>
                            </m:r>
                          </m:sub>
                        </m:sSub>
                      </m:oMath>
                    </m:oMathPara>
                  </a14:m>
                  <a:endParaRPr kumimoji="1" lang="ja-JP" altLang="en-US" sz="2800" dirty="0"/>
                </a:p>
              </p:txBody>
            </p:sp>
          </mc:Choice>
          <mc:Fallback xmlns="">
            <p:sp>
              <p:nvSpPr>
                <p:cNvPr id="74" name="テキスト ボックス 7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08742" y="5372355"/>
                  <a:ext cx="1540933" cy="523220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テキスト ボックス 74"/>
              <p:cNvSpPr txBox="1"/>
              <p:nvPr/>
            </p:nvSpPr>
            <p:spPr>
              <a:xfrm>
                <a:off x="3002351" y="4812951"/>
                <a:ext cx="154093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800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kumimoji="1" lang="en-US" altLang="ja-JP" sz="2800" b="0" i="1" smtClean="0">
                              <a:latin typeface="Cambria Math" charset="0"/>
                            </a:rPr>
                            <m:t>6</m:t>
                          </m:r>
                        </m:sub>
                      </m:sSub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75" name="テキスト ボックス 7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2351" y="4812951"/>
                <a:ext cx="1540933" cy="523220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テキスト ボックス 76"/>
              <p:cNvSpPr txBox="1"/>
              <p:nvPr/>
            </p:nvSpPr>
            <p:spPr>
              <a:xfrm>
                <a:off x="2324348" y="4812951"/>
                <a:ext cx="154093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800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kumimoji="1" lang="en-US" altLang="ja-JP" sz="2800" b="0" i="1" smtClean="0">
                              <a:latin typeface="Cambria Math" charset="0"/>
                            </a:rPr>
                            <m:t>5</m:t>
                          </m:r>
                        </m:sub>
                      </m:sSub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77" name="テキスト ボックス 7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4348" y="4812951"/>
                <a:ext cx="1540933" cy="523220"/>
              </a:xfrm>
              <a:prstGeom prst="rect">
                <a:avLst/>
              </a:prstGeom>
              <a:blipFill rotWithShape="0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8" name="テキスト ボックス 77"/>
              <p:cNvSpPr txBox="1"/>
              <p:nvPr/>
            </p:nvSpPr>
            <p:spPr>
              <a:xfrm>
                <a:off x="1672012" y="4819352"/>
                <a:ext cx="154093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800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kumimoji="1" lang="en-US" altLang="ja-JP" sz="2800" b="0" i="1" smtClean="0">
                              <a:latin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78" name="テキスト ボックス 7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2012" y="4819352"/>
                <a:ext cx="1540933" cy="523220"/>
              </a:xfrm>
              <a:prstGeom prst="rect">
                <a:avLst/>
              </a:prstGeom>
              <a:blipFill rotWithShape="0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9" name="テキスト ボックス 78"/>
              <p:cNvSpPr txBox="1"/>
              <p:nvPr/>
            </p:nvSpPr>
            <p:spPr>
              <a:xfrm>
                <a:off x="1014542" y="4819352"/>
                <a:ext cx="154093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800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kumimoji="1" lang="en-US" altLang="ja-JP" sz="2800" b="0" i="1" smtClean="0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79" name="テキスト ボックス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4542" y="4819352"/>
                <a:ext cx="1540933" cy="523220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テキスト ボックス 79"/>
              <p:cNvSpPr txBox="1"/>
              <p:nvPr/>
            </p:nvSpPr>
            <p:spPr>
              <a:xfrm>
                <a:off x="353124" y="4819352"/>
                <a:ext cx="154093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800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kumimoji="1" lang="en-US" altLang="ja-JP" sz="28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80" name="テキスト ボックス 7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124" y="4819352"/>
                <a:ext cx="1540933" cy="523220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1" name="テキスト ボックス 80"/>
              <p:cNvSpPr txBox="1"/>
              <p:nvPr/>
            </p:nvSpPr>
            <p:spPr>
              <a:xfrm>
                <a:off x="3685652" y="4812951"/>
                <a:ext cx="154093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800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kumimoji="1" lang="en-US" altLang="ja-JP" sz="2800" b="0" i="1" smtClean="0">
                              <a:latin typeface="Cambria Math" charset="0"/>
                            </a:rPr>
                            <m:t>7</m:t>
                          </m:r>
                        </m:sub>
                      </m:sSub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81" name="テキスト ボックス 8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5652" y="4812951"/>
                <a:ext cx="1540933" cy="523220"/>
              </a:xfrm>
              <a:prstGeom prst="rect">
                <a:avLst/>
              </a:prstGeom>
              <a:blipFill rotWithShape="0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テキスト ボックス 101"/>
              <p:cNvSpPr txBox="1"/>
              <p:nvPr/>
            </p:nvSpPr>
            <p:spPr>
              <a:xfrm>
                <a:off x="-302868" y="4819352"/>
                <a:ext cx="154093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800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kumimoji="1" lang="en-US" altLang="ja-JP" sz="2800" i="1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102" name="テキスト ボックス 10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02868" y="4819352"/>
                <a:ext cx="1540933" cy="523220"/>
              </a:xfrm>
              <a:prstGeom prst="rect">
                <a:avLst/>
              </a:prstGeom>
              <a:blipFill rotWithShape="0">
                <a:blip r:embed="rId1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07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3592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f,e,c,i,b,a,d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22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3592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f,e,c,i,b,a,d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6" name="円/楕円 45"/>
          <p:cNvSpPr/>
          <p:nvPr/>
        </p:nvSpPr>
        <p:spPr>
          <a:xfrm>
            <a:off x="2828634" y="2971843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12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3592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f,e,c,i,b,a,d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6" name="円/楕円 45"/>
          <p:cNvSpPr/>
          <p:nvPr/>
        </p:nvSpPr>
        <p:spPr>
          <a:xfrm>
            <a:off x="2828634" y="4024791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39340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h,f,e,c,i,b,a,d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7" name="円/楕円 46"/>
          <p:cNvSpPr/>
          <p:nvPr/>
        </p:nvSpPr>
        <p:spPr>
          <a:xfrm>
            <a:off x="2828634" y="2971843"/>
            <a:ext cx="1004864" cy="1004864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690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 </a:t>
            </a:r>
            <a:r>
              <a:rPr kumimoji="1" lang="ja-JP" altLang="en-US" dirty="0" smtClean="0"/>
              <a:t>の動作例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（どの順でもよいが）</a:t>
            </a:r>
            <a:r>
              <a:rPr lang="en-US" altLang="ja-JP" dirty="0" err="1" smtClean="0"/>
              <a:t>a,b,c,d,e,f,g,h,i</a:t>
            </a:r>
            <a:r>
              <a:rPr lang="ja-JP" altLang="en-US" dirty="0" smtClean="0"/>
              <a:t>の順で</a:t>
            </a:r>
            <a:r>
              <a:rPr lang="en-US" altLang="ja-JP" dirty="0" smtClean="0"/>
              <a:t>DFS</a:t>
            </a:r>
            <a:r>
              <a:rPr lang="ja-JP" altLang="en-US" dirty="0" smtClean="0"/>
              <a:t>する</a:t>
            </a:r>
            <a:endParaRPr kumimoji="1" lang="ja-JP" altLang="en-US" dirty="0"/>
          </a:p>
        </p:txBody>
      </p:sp>
      <p:cxnSp>
        <p:nvCxnSpPr>
          <p:cNvPr id="29" name="直線矢印コネクタ 28"/>
          <p:cNvCxnSpPr>
            <a:stCxn id="33" idx="4"/>
            <a:endCxn id="14" idx="0"/>
          </p:cNvCxnSpPr>
          <p:nvPr/>
        </p:nvCxnSpPr>
        <p:spPr>
          <a:xfrm>
            <a:off x="3323450" y="3763244"/>
            <a:ext cx="16931" cy="5441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/>
          <p:cNvCxnSpPr>
            <a:stCxn id="33" idx="2"/>
            <a:endCxn id="23" idx="7"/>
          </p:cNvCxnSpPr>
          <p:nvPr/>
        </p:nvCxnSpPr>
        <p:spPr>
          <a:xfrm flipH="1">
            <a:off x="1512334" y="3499444"/>
            <a:ext cx="1547315" cy="6458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/>
          <p:cNvCxnSpPr>
            <a:stCxn id="23" idx="5"/>
            <a:endCxn id="67" idx="1"/>
          </p:cNvCxnSpPr>
          <p:nvPr/>
        </p:nvCxnSpPr>
        <p:spPr>
          <a:xfrm>
            <a:off x="1512334" y="4518375"/>
            <a:ext cx="1624578" cy="8832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図形グループ 42"/>
          <p:cNvGrpSpPr/>
          <p:nvPr/>
        </p:nvGrpSpPr>
        <p:grpSpPr>
          <a:xfrm>
            <a:off x="1046800" y="2031959"/>
            <a:ext cx="527601" cy="527601"/>
            <a:chOff x="2496033" y="2302890"/>
            <a:chExt cx="527601" cy="527601"/>
          </a:xfrm>
        </p:grpSpPr>
        <p:sp>
          <p:nvSpPr>
            <p:cNvPr id="20" name="円/楕円 19"/>
            <p:cNvSpPr/>
            <p:nvPr/>
          </p:nvSpPr>
          <p:spPr>
            <a:xfrm>
              <a:off x="2496033" y="230289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2567312" y="2307271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a</a:t>
              </a:r>
              <a:endParaRPr kumimoji="1" lang="ja-JP" altLang="en-US" sz="2800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059648" y="4298549"/>
            <a:ext cx="527601" cy="532068"/>
            <a:chOff x="4428188" y="2295760"/>
            <a:chExt cx="527601" cy="532068"/>
          </a:xfrm>
        </p:grpSpPr>
        <p:sp>
          <p:nvSpPr>
            <p:cNvPr id="22" name="円/楕円 21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h</a:t>
              </a:r>
              <a:endParaRPr kumimoji="1" lang="ja-JP" altLang="en-US" sz="2800" dirty="0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1061998" y="4053683"/>
            <a:ext cx="527601" cy="541957"/>
            <a:chOff x="1574790" y="3510093"/>
            <a:chExt cx="527601" cy="541957"/>
          </a:xfrm>
        </p:grpSpPr>
        <p:sp>
          <p:nvSpPr>
            <p:cNvPr id="23" name="円/楕円 22"/>
            <p:cNvSpPr/>
            <p:nvPr/>
          </p:nvSpPr>
          <p:spPr>
            <a:xfrm>
              <a:off x="1574790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1654858" y="3510093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c</a:t>
              </a:r>
              <a:endParaRPr kumimoji="1" lang="ja-JP" altLang="en-US" sz="2800" dirty="0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3076580" y="2044244"/>
            <a:ext cx="527601" cy="527601"/>
            <a:chOff x="3447849" y="3524449"/>
            <a:chExt cx="527601" cy="527601"/>
          </a:xfrm>
        </p:grpSpPr>
        <p:sp>
          <p:nvSpPr>
            <p:cNvPr id="25" name="円/楕円 24"/>
            <p:cNvSpPr/>
            <p:nvPr/>
          </p:nvSpPr>
          <p:spPr>
            <a:xfrm>
              <a:off x="3447849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33982" y="3525974"/>
              <a:ext cx="38504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d</a:t>
              </a:r>
              <a:endParaRPr kumimoji="1" lang="ja-JP" altLang="en-US" sz="2800" dirty="0"/>
            </a:p>
          </p:txBody>
        </p:sp>
      </p:grpSp>
      <p:grpSp>
        <p:nvGrpSpPr>
          <p:cNvPr id="55" name="図形グループ 54"/>
          <p:cNvGrpSpPr/>
          <p:nvPr/>
        </p:nvGrpSpPr>
        <p:grpSpPr>
          <a:xfrm>
            <a:off x="4730213" y="2015606"/>
            <a:ext cx="527601" cy="541097"/>
            <a:chOff x="5348266" y="3510953"/>
            <a:chExt cx="527601" cy="541097"/>
          </a:xfrm>
        </p:grpSpPr>
        <p:sp>
          <p:nvSpPr>
            <p:cNvPr id="28" name="円/楕円 27"/>
            <p:cNvSpPr/>
            <p:nvPr/>
          </p:nvSpPr>
          <p:spPr>
            <a:xfrm>
              <a:off x="5348266" y="3524449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5415927" y="3510953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e</a:t>
              </a:r>
              <a:endParaRPr kumimoji="1" lang="ja-JP" altLang="en-US" sz="2800" dirty="0"/>
            </a:p>
          </p:txBody>
        </p:sp>
      </p:grpSp>
      <p:grpSp>
        <p:nvGrpSpPr>
          <p:cNvPr id="60" name="図形グループ 59"/>
          <p:cNvGrpSpPr/>
          <p:nvPr/>
        </p:nvGrpSpPr>
        <p:grpSpPr>
          <a:xfrm>
            <a:off x="4730213" y="3153018"/>
            <a:ext cx="527601" cy="527601"/>
            <a:chOff x="2496033" y="4792112"/>
            <a:chExt cx="527601" cy="527601"/>
          </a:xfrm>
        </p:grpSpPr>
        <p:sp>
          <p:nvSpPr>
            <p:cNvPr id="30" name="円/楕円 29"/>
            <p:cNvSpPr/>
            <p:nvPr/>
          </p:nvSpPr>
          <p:spPr>
            <a:xfrm>
              <a:off x="2496033" y="4792112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2601178" y="4796493"/>
              <a:ext cx="284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f</a:t>
              </a:r>
              <a:endParaRPr kumimoji="1" lang="ja-JP" altLang="en-US" sz="2800" dirty="0"/>
            </a:p>
          </p:txBody>
        </p:sp>
      </p:grpSp>
      <p:grpSp>
        <p:nvGrpSpPr>
          <p:cNvPr id="61" name="図形グループ 60"/>
          <p:cNvGrpSpPr/>
          <p:nvPr/>
        </p:nvGrpSpPr>
        <p:grpSpPr>
          <a:xfrm>
            <a:off x="3059649" y="3206158"/>
            <a:ext cx="527601" cy="557086"/>
            <a:chOff x="4428188" y="4762627"/>
            <a:chExt cx="527601" cy="557086"/>
          </a:xfrm>
        </p:grpSpPr>
        <p:sp>
          <p:nvSpPr>
            <p:cNvPr id="33" name="円/楕円 32"/>
            <p:cNvSpPr/>
            <p:nvPr/>
          </p:nvSpPr>
          <p:spPr>
            <a:xfrm>
              <a:off x="4428188" y="4792112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516400" y="476262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/>
                <a:t>g</a:t>
              </a:r>
              <a:endParaRPr kumimoji="1" lang="ja-JP" altLang="en-US" sz="2800" dirty="0"/>
            </a:p>
          </p:txBody>
        </p:sp>
      </p:grpSp>
      <p:grpSp>
        <p:nvGrpSpPr>
          <p:cNvPr id="40" name="図形グループ 39"/>
          <p:cNvGrpSpPr/>
          <p:nvPr/>
        </p:nvGrpSpPr>
        <p:grpSpPr>
          <a:xfrm>
            <a:off x="1056372" y="3063092"/>
            <a:ext cx="527601" cy="532068"/>
            <a:chOff x="4428188" y="2295760"/>
            <a:chExt cx="527601" cy="532068"/>
          </a:xfrm>
        </p:grpSpPr>
        <p:sp>
          <p:nvSpPr>
            <p:cNvPr id="41" name="円/楕円 40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4516400" y="2304608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smtClean="0"/>
                <a:t>b</a:t>
              </a:r>
              <a:endParaRPr kumimoji="1" lang="ja-JP" altLang="en-US" sz="2800" dirty="0"/>
            </a:p>
          </p:txBody>
        </p:sp>
      </p:grpSp>
      <p:cxnSp>
        <p:nvCxnSpPr>
          <p:cNvPr id="45" name="直線矢印コネクタ 44"/>
          <p:cNvCxnSpPr>
            <a:stCxn id="20" idx="6"/>
            <a:endCxn id="25" idx="2"/>
          </p:cNvCxnSpPr>
          <p:nvPr/>
        </p:nvCxnSpPr>
        <p:spPr>
          <a:xfrm>
            <a:off x="1574401" y="2295760"/>
            <a:ext cx="1502179" cy="122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/>
          <p:cNvCxnSpPr>
            <a:stCxn id="41" idx="6"/>
            <a:endCxn id="25" idx="3"/>
          </p:cNvCxnSpPr>
          <p:nvPr/>
        </p:nvCxnSpPr>
        <p:spPr>
          <a:xfrm flipV="1">
            <a:off x="1583973" y="2494580"/>
            <a:ext cx="1569872" cy="8323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28" idx="2"/>
            <a:endCxn id="25" idx="6"/>
          </p:cNvCxnSpPr>
          <p:nvPr/>
        </p:nvCxnSpPr>
        <p:spPr>
          <a:xfrm flipH="1">
            <a:off x="3604181" y="2292903"/>
            <a:ext cx="1126032" cy="151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図形グループ 65"/>
          <p:cNvGrpSpPr/>
          <p:nvPr/>
        </p:nvGrpSpPr>
        <p:grpSpPr>
          <a:xfrm>
            <a:off x="3059647" y="5324361"/>
            <a:ext cx="527601" cy="532068"/>
            <a:chOff x="4428188" y="2295760"/>
            <a:chExt cx="527601" cy="532068"/>
          </a:xfrm>
        </p:grpSpPr>
        <p:sp>
          <p:nvSpPr>
            <p:cNvPr id="67" name="円/楕円 66"/>
            <p:cNvSpPr/>
            <p:nvPr/>
          </p:nvSpPr>
          <p:spPr>
            <a:xfrm>
              <a:off x="4428188" y="2295760"/>
              <a:ext cx="527601" cy="52760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4567199" y="2304608"/>
              <a:ext cx="2648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800" dirty="0" smtClean="0"/>
                <a:t>i</a:t>
              </a:r>
              <a:endParaRPr kumimoji="1" lang="ja-JP" altLang="en-US" sz="2800" dirty="0"/>
            </a:p>
          </p:txBody>
        </p:sp>
      </p:grpSp>
      <p:cxnSp>
        <p:nvCxnSpPr>
          <p:cNvPr id="69" name="直線矢印コネクタ 68"/>
          <p:cNvCxnSpPr>
            <a:stCxn id="22" idx="4"/>
            <a:endCxn id="68" idx="0"/>
          </p:cNvCxnSpPr>
          <p:nvPr/>
        </p:nvCxnSpPr>
        <p:spPr>
          <a:xfrm>
            <a:off x="3323449" y="4826150"/>
            <a:ext cx="7617" cy="50705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テキスト ボックス 79"/>
          <p:cNvSpPr txBox="1"/>
          <p:nvPr/>
        </p:nvSpPr>
        <p:spPr>
          <a:xfrm>
            <a:off x="4552914" y="5224601"/>
            <a:ext cx="4275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err="1"/>
              <a:t>a</a:t>
            </a:r>
            <a:r>
              <a:rPr kumimoji="1" lang="en-US" altLang="ja-JP" sz="3200" dirty="0" err="1" smtClean="0"/>
              <a:t>ns</a:t>
            </a:r>
            <a:r>
              <a:rPr kumimoji="1" lang="en-US" altLang="ja-JP" sz="3200" dirty="0" smtClean="0"/>
              <a:t> = {</a:t>
            </a:r>
            <a:r>
              <a:rPr kumimoji="1" lang="en-US" altLang="ja-JP" sz="3200" dirty="0" err="1" smtClean="0"/>
              <a:t>g,h,f,e,c,i,b,a,d</a:t>
            </a:r>
            <a:r>
              <a:rPr kumimoji="1" lang="en-US" altLang="ja-JP" sz="3200" dirty="0" smtClean="0"/>
              <a:t>}</a:t>
            </a:r>
            <a:endParaRPr kumimoji="1" lang="ja-JP" altLang="en-US" sz="3200" dirty="0"/>
          </a:p>
        </p:txBody>
      </p:sp>
      <p:sp>
        <p:nvSpPr>
          <p:cNvPr id="46" name="角丸四角形吹き出し 45"/>
          <p:cNvSpPr/>
          <p:nvPr/>
        </p:nvSpPr>
        <p:spPr bwMode="auto">
          <a:xfrm>
            <a:off x="4233560" y="4001066"/>
            <a:ext cx="4628256" cy="788067"/>
          </a:xfrm>
          <a:prstGeom prst="wedgeRoundRectCallout">
            <a:avLst>
              <a:gd name="adj1" fmla="val -3828"/>
              <a:gd name="adj2" fmla="val 105475"/>
              <a:gd name="adj3" fmla="val 16667"/>
            </a:avLst>
          </a:prstGeom>
          <a:solidFill>
            <a:schemeClr val="bg1"/>
          </a:solidFill>
          <a:ln w="76200" cap="flat" cmpd="sng" algn="ctr">
            <a:solidFill>
              <a:srgbClr val="23651C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ja-JP" altLang="en-US" sz="3200" b="0" i="0" u="none" strike="noStrike" cap="none" normalizeH="0" baseline="0" dirty="0" smtClean="0">
                <a:ln>
                  <a:noFill/>
                </a:ln>
                <a:effectLst/>
                <a:latin typeface="Arial" charset="0"/>
                <a:ea typeface="ＭＳ Ｐゴシック" charset="0"/>
                <a:cs typeface="ＭＳ Ｐゴシック" charset="0"/>
              </a:rPr>
              <a:t>答え</a:t>
            </a:r>
            <a:endParaRPr kumimoji="1" lang="ja-JP" altLang="en-US" sz="3200" b="0" i="0" u="none" strike="noStrike" cap="none" normalizeH="0" baseline="0" dirty="0">
              <a:ln>
                <a:noFill/>
              </a:ln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104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[</a:t>
            </a:r>
            <a:r>
              <a:rPr kumimoji="1" lang="en-US" altLang="ja-JP" dirty="0" err="1" smtClean="0"/>
              <a:t>Tarjan</a:t>
            </a:r>
            <a:r>
              <a:rPr kumimoji="1" lang="en-US" altLang="ja-JP" dirty="0" smtClean="0"/>
              <a:t> 1976]</a:t>
            </a:r>
            <a:r>
              <a:rPr kumimoji="1" lang="ja-JP" altLang="en-US" dirty="0" smtClean="0"/>
              <a:t>の実装例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2326"/>
            <a:ext cx="9144000" cy="5157343"/>
          </a:xfrm>
          <a:prstGeom prst="rect">
            <a:avLst/>
          </a:prstGeom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639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342900" indent="-342900">
                  <a:buFont typeface="Arial" charset="0"/>
                  <a:buChar char="•"/>
                </a:pPr>
                <a:r>
                  <a:rPr kumimoji="1" lang="en-US" altLang="ja-JP" dirty="0" smtClean="0"/>
                  <a:t>DAG</a:t>
                </a:r>
                <a:r>
                  <a:rPr kumimoji="1" lang="ja-JP" altLang="en-US" dirty="0" smtClean="0"/>
                  <a:t>ならトポロジカルソートできる</a:t>
                </a:r>
                <a:endParaRPr kumimoji="1" lang="en-US" altLang="ja-JP" dirty="0" smtClean="0"/>
              </a:p>
              <a:p>
                <a:pPr marL="342900" indent="-342900">
                  <a:buFont typeface="Arial" charset="0"/>
                  <a:buChar char="•"/>
                </a:pPr>
                <a:r>
                  <a:rPr lang="ja-JP" altLang="en-US" dirty="0" smtClean="0"/>
                  <a:t>トポロジカルソートできるなら</a:t>
                </a:r>
                <a:r>
                  <a:rPr lang="en-US" altLang="ja-JP" dirty="0" smtClean="0"/>
                  <a:t>DAG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kumimoji="1" lang="ja-JP" altLang="en-US" dirty="0" smtClean="0"/>
                  <a:t>トポロジカルソートを求めるのは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charset="0"/>
                      </a:rPr>
                      <m:t>𝑂</m:t>
                    </m:r>
                    <m:r>
                      <a:rPr kumimoji="1" lang="en-US" altLang="ja-JP" b="0" i="1" smtClean="0">
                        <a:latin typeface="Cambria Math" charset="0"/>
                      </a:rPr>
                      <m:t>(</m:t>
                    </m:r>
                    <m:r>
                      <a:rPr kumimoji="1" lang="en-US" altLang="ja-JP" b="0" i="1" smtClean="0">
                        <a:latin typeface="Cambria Math" charset="0"/>
                      </a:rPr>
                      <m:t>𝑉</m:t>
                    </m:r>
                    <m:r>
                      <a:rPr kumimoji="1" lang="en-US" altLang="ja-JP" b="0" i="1" smtClean="0">
                        <a:latin typeface="Cambria Math" charset="0"/>
                      </a:rPr>
                      <m:t>+</m:t>
                    </m:r>
                    <m:r>
                      <a:rPr kumimoji="1" lang="en-US" altLang="ja-JP" b="0" i="1" smtClean="0">
                        <a:latin typeface="Cambria Math" charset="0"/>
                      </a:rPr>
                      <m:t>𝐸</m:t>
                    </m:r>
                    <m:r>
                      <a:rPr kumimoji="1" lang="en-US" altLang="ja-JP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kumimoji="1" lang="ja-JP" altLang="en-US" dirty="0" smtClean="0"/>
                  <a:t>でできる</a:t>
                </a:r>
                <a:endParaRPr kumimoji="1" lang="en-US" altLang="ja-JP" dirty="0" smtClean="0"/>
              </a:p>
              <a:p>
                <a:pPr marL="642938" lvl="1" indent="-342900">
                  <a:buFont typeface="Arial" charset="0"/>
                  <a:buChar char="•"/>
                </a:pPr>
                <a:r>
                  <a:rPr lang="en-US" altLang="ja-JP" dirty="0" smtClean="0"/>
                  <a:t>Kahn</a:t>
                </a:r>
                <a:r>
                  <a:rPr lang="ja-JP" altLang="en-US" dirty="0" smtClean="0"/>
                  <a:t>のアルゴリズム</a:t>
                </a:r>
                <a:endParaRPr lang="en-US" altLang="ja-JP" dirty="0" smtClean="0"/>
              </a:p>
              <a:p>
                <a:pPr marL="642938" lvl="1" indent="-342900">
                  <a:buFont typeface="Arial" charset="0"/>
                  <a:buChar char="•"/>
                </a:pPr>
                <a:r>
                  <a:rPr kumimoji="1" lang="en-US" altLang="ja-JP" dirty="0" err="1" smtClean="0"/>
                  <a:t>Tarjan</a:t>
                </a:r>
                <a:r>
                  <a:rPr kumimoji="1" lang="ja-JP" altLang="en-US" dirty="0" smtClean="0"/>
                  <a:t>のアルゴリズム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933" t="-13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67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DAG</a:t>
            </a:r>
            <a:r>
              <a:rPr kumimoji="1" lang="ja-JP" altLang="en-US" dirty="0" smtClean="0"/>
              <a:t>とトポロジカル順序の関係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>
              <a:xfrm>
                <a:off x="123811" y="1559223"/>
                <a:ext cx="8783123" cy="860357"/>
              </a:xfrm>
              <a:ln w="38100">
                <a:solidFill>
                  <a:srgbClr val="23651C"/>
                </a:solidFill>
              </a:ln>
            </p:spPr>
            <p:txBody>
              <a:bodyPr>
                <a:normAutofit lnSpcReduction="10000"/>
              </a:bodyPr>
              <a:lstStyle/>
              <a:p>
                <a:r>
                  <a:rPr lang="en-US" altLang="ja-JP" sz="2400" dirty="0"/>
                  <a:t> </a:t>
                </a:r>
                <a:r>
                  <a:rPr lang="ja-JP" altLang="en-US" sz="2400" dirty="0"/>
                  <a:t>有向グラフ</a:t>
                </a:r>
                <a:r>
                  <a:rPr lang="en-US" altLang="ja-JP" sz="2400" dirty="0"/>
                  <a:t>G</a:t>
                </a:r>
                <a:r>
                  <a:rPr lang="ja-JP" altLang="en-US" sz="2400" dirty="0"/>
                  <a:t>に対して、</a:t>
                </a:r>
                <a:endParaRPr lang="en-US" altLang="ja-JP" sz="2400" dirty="0"/>
              </a:p>
              <a:p>
                <a:pPr marL="0" indent="0"/>
                <a:r>
                  <a:rPr lang="ja-JP" altLang="en-US" sz="2400" dirty="0"/>
                  <a:t>　　</a:t>
                </a:r>
                <a:r>
                  <a:rPr lang="en-US" altLang="ja-JP" sz="2400" dirty="0"/>
                  <a:t>G</a:t>
                </a:r>
                <a:r>
                  <a:rPr lang="ja-JP" altLang="en-US" sz="2400" dirty="0"/>
                  <a:t>が</a:t>
                </a:r>
                <a:r>
                  <a:rPr lang="en-US" altLang="ja-JP" sz="2400" dirty="0"/>
                  <a:t>DAG</a:t>
                </a:r>
                <a:r>
                  <a:rPr lang="ja-JP" altLang="en-US" sz="2400" dirty="0"/>
                  <a:t>である</a:t>
                </a:r>
                <a:r>
                  <a:rPr lang="en-US" altLang="ja-JP" sz="2400" dirty="0"/>
                  <a:t> </a:t>
                </a:r>
                <a14:m>
                  <m:oMath xmlns:m="http://schemas.openxmlformats.org/officeDocument/2006/math">
                    <m:r>
                      <a:rPr lang="en-US" altLang="ja-JP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⟺</m:t>
                    </m:r>
                  </m:oMath>
                </a14:m>
                <a:r>
                  <a:rPr lang="en-US" altLang="ja-JP" sz="2400" dirty="0"/>
                  <a:t> G</a:t>
                </a:r>
                <a:r>
                  <a:rPr lang="ja-JP" altLang="en-US" sz="2400" dirty="0"/>
                  <a:t>の</a:t>
                </a:r>
                <a:r>
                  <a:rPr lang="ja-JP" altLang="en-US" sz="2400" dirty="0" smtClean="0"/>
                  <a:t>トポロジカル</a:t>
                </a:r>
                <a:r>
                  <a:rPr lang="ja-JP" altLang="en-US" dirty="0" smtClean="0"/>
                  <a:t>ソート</a:t>
                </a:r>
                <a:r>
                  <a:rPr lang="ja-JP" altLang="en-US" sz="2400" dirty="0" smtClean="0"/>
                  <a:t>が</a:t>
                </a:r>
                <a:r>
                  <a:rPr lang="ja-JP" altLang="en-US" sz="2400" dirty="0"/>
                  <a:t>存在する</a:t>
                </a:r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3811" y="1559223"/>
                <a:ext cx="8783123" cy="860357"/>
              </a:xfrm>
              <a:blipFill rotWithShape="0">
                <a:blip r:embed="rId2"/>
                <a:stretch>
                  <a:fillRect t="-9524" b="-10204"/>
                </a:stretch>
              </a:blipFill>
              <a:ln w="38100">
                <a:solidFill>
                  <a:srgbClr val="23651C"/>
                </a:solidFill>
              </a:ln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テキスト ボックス 3"/>
              <p:cNvSpPr txBox="1"/>
              <p:nvPr/>
            </p:nvSpPr>
            <p:spPr>
              <a:xfrm>
                <a:off x="22212" y="2607732"/>
                <a:ext cx="9274189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charset="0"/>
                  <a:buChar char="•"/>
                </a:pPr>
                <a:r>
                  <a:rPr lang="en-US" altLang="ja-JP" sz="2400" dirty="0"/>
                  <a:t> </a:t>
                </a:r>
                <a:r>
                  <a:rPr lang="ja-JP" altLang="en-US" sz="2400" dirty="0"/>
                  <a:t>証明：</a:t>
                </a:r>
                <a:r>
                  <a:rPr lang="en-US" altLang="ja-JP" sz="2400" dirty="0"/>
                  <a:t>G</a:t>
                </a:r>
                <a:r>
                  <a:rPr lang="ja-JP" altLang="en-US" sz="2400" dirty="0"/>
                  <a:t>が</a:t>
                </a:r>
                <a:r>
                  <a:rPr lang="en-US" altLang="ja-JP" sz="2400" dirty="0"/>
                  <a:t>DAG </a:t>
                </a:r>
                <a14:m>
                  <m:oMath xmlns:m="http://schemas.openxmlformats.org/officeDocument/2006/math">
                    <m:r>
                      <a:rPr lang="en-US" altLang="ja-JP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⟸</m:t>
                    </m:r>
                  </m:oMath>
                </a14:m>
                <a:r>
                  <a:rPr lang="en-US" altLang="ja-JP" sz="2400" dirty="0"/>
                  <a:t> </a:t>
                </a:r>
                <a:r>
                  <a:rPr lang="ja-JP" altLang="en-US" sz="2400" dirty="0" smtClean="0"/>
                  <a:t>トポロジカルソートが</a:t>
                </a:r>
                <a:r>
                  <a:rPr lang="ja-JP" altLang="en-US" sz="2400" dirty="0"/>
                  <a:t>存在</a:t>
                </a:r>
                <a:endParaRPr lang="en-US" altLang="ja-JP" sz="2400" dirty="0"/>
              </a:p>
              <a:p>
                <a:pPr marL="742950" lvl="1" indent="-285750">
                  <a:buFont typeface="Arial" charset="0"/>
                  <a:buChar char="•"/>
                </a:pPr>
                <a:r>
                  <a:rPr lang="ja-JP" altLang="en-US" sz="2400" dirty="0" smtClean="0"/>
                  <a:t>トポロジカルソートが</a:t>
                </a:r>
                <a:r>
                  <a:rPr lang="ja-JP" altLang="en-US" sz="2400" dirty="0"/>
                  <a:t>あるのに、閉路</a:t>
                </a:r>
                <a:r>
                  <a:rPr lang="en-US" altLang="ja-JP" sz="2400" dirty="0"/>
                  <a:t>C</a:t>
                </a:r>
                <a:r>
                  <a:rPr lang="ja-JP" altLang="en-US" sz="2400" dirty="0"/>
                  <a:t>があると仮定する（背理法）</a:t>
                </a:r>
                <a:endParaRPr lang="en-US" altLang="ja-JP" sz="2400" dirty="0"/>
              </a:p>
              <a:p>
                <a:pPr marL="800100" lvl="1" indent="-342900">
                  <a:buFont typeface="Arial" charset="0"/>
                  <a:buChar char="•"/>
                </a:pPr>
                <a:r>
                  <a:rPr lang="ja-JP" altLang="en-US" sz="2400" dirty="0" smtClean="0"/>
                  <a:t>閉路</a:t>
                </a:r>
                <a:r>
                  <a:rPr lang="en-US" altLang="ja-JP" sz="2400" dirty="0" smtClean="0"/>
                  <a:t>C</a:t>
                </a:r>
                <a:r>
                  <a:rPr lang="ja-JP" altLang="en-US" sz="2400" dirty="0" smtClean="0"/>
                  <a:t>内をぐるぐるできる</a:t>
                </a:r>
                <a:r>
                  <a:rPr lang="ja-JP" altLang="en-US" sz="2400" dirty="0"/>
                  <a:t>　</a:t>
                </a:r>
                <a:endParaRPr lang="en-US" altLang="ja-JP" sz="2400" dirty="0" smtClean="0"/>
              </a:p>
              <a:p>
                <a:pPr marL="800100" lvl="1" indent="-342900">
                  <a:buFont typeface="Arial" charset="0"/>
                  <a:buChar char="•"/>
                </a:pPr>
                <a:r>
                  <a:rPr lang="ja-JP" altLang="en-US" sz="2400" dirty="0" smtClean="0"/>
                  <a:t>順序が大きくなり続けなければならない。おかしい。</a:t>
                </a:r>
                <a:r>
                  <a:rPr lang="ja-JP" altLang="en-US" sz="2400" dirty="0"/>
                  <a:t>　　　　　</a:t>
                </a:r>
                <a:r>
                  <a:rPr lang="ja-JP" altLang="en-US" sz="2400" dirty="0" smtClean="0"/>
                  <a:t>️</a:t>
                </a:r>
                <a:endParaRPr lang="ja-JP" altLang="en-US" sz="2400" dirty="0"/>
              </a:p>
              <a:p>
                <a:pPr marL="285750" indent="-285750">
                  <a:buFont typeface="Arial" charset="0"/>
                  <a:buChar char="•"/>
                </a:pPr>
                <a:endParaRPr kumimoji="1" lang="ja-JP" altLang="en-US" sz="2400" dirty="0"/>
              </a:p>
            </p:txBody>
          </p:sp>
        </mc:Choice>
        <mc:Fallback xmlns="">
          <p:sp>
            <p:nvSpPr>
              <p:cNvPr id="4" name="テキスト ボックス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12" y="2607732"/>
                <a:ext cx="9274189" cy="1938992"/>
              </a:xfrm>
              <a:prstGeom prst="rect">
                <a:avLst/>
              </a:prstGeom>
              <a:blipFill rotWithShape="0">
                <a:blip r:embed="rId3"/>
                <a:stretch>
                  <a:fillRect l="-920" t="-345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円/楕円 8"/>
          <p:cNvSpPr/>
          <p:nvPr/>
        </p:nvSpPr>
        <p:spPr>
          <a:xfrm>
            <a:off x="3003211" y="4989467"/>
            <a:ext cx="608807" cy="60880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円/楕円 9"/>
          <p:cNvSpPr/>
          <p:nvPr/>
        </p:nvSpPr>
        <p:spPr>
          <a:xfrm>
            <a:off x="4312935" y="4989467"/>
            <a:ext cx="608807" cy="60880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dirty="0">
              <a:solidFill>
                <a:schemeClr val="tx1"/>
              </a:solidFill>
            </a:endParaRPr>
          </a:p>
        </p:txBody>
      </p:sp>
      <p:sp>
        <p:nvSpPr>
          <p:cNvPr id="11" name="円/楕円 10"/>
          <p:cNvSpPr/>
          <p:nvPr/>
        </p:nvSpPr>
        <p:spPr>
          <a:xfrm>
            <a:off x="5622659" y="4999149"/>
            <a:ext cx="608807" cy="60880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dirty="0">
              <a:solidFill>
                <a:schemeClr val="tx1"/>
              </a:solidFill>
            </a:endParaRPr>
          </a:p>
        </p:txBody>
      </p:sp>
      <p:cxnSp>
        <p:nvCxnSpPr>
          <p:cNvPr id="16" name="曲線コネクタ 15"/>
          <p:cNvCxnSpPr>
            <a:stCxn id="9" idx="7"/>
            <a:endCxn id="10" idx="1"/>
          </p:cNvCxnSpPr>
          <p:nvPr/>
        </p:nvCxnSpPr>
        <p:spPr>
          <a:xfrm rot="5400000" flipH="1" flipV="1">
            <a:off x="3962476" y="4639009"/>
            <a:ext cx="12700" cy="879233"/>
          </a:xfrm>
          <a:prstGeom prst="curvedConnector3">
            <a:avLst>
              <a:gd name="adj1" fmla="val 2502031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線コネクタ 30"/>
          <p:cNvCxnSpPr>
            <a:stCxn id="10" idx="7"/>
            <a:endCxn id="11" idx="1"/>
          </p:cNvCxnSpPr>
          <p:nvPr/>
        </p:nvCxnSpPr>
        <p:spPr>
          <a:xfrm rot="16200000" flipH="1">
            <a:off x="5267359" y="4643850"/>
            <a:ext cx="9682" cy="879233"/>
          </a:xfrm>
          <a:prstGeom prst="curvedConnector3">
            <a:avLst>
              <a:gd name="adj1" fmla="val -328194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曲線コネクタ 34"/>
          <p:cNvCxnSpPr>
            <a:stCxn id="11" idx="3"/>
            <a:endCxn id="9" idx="5"/>
          </p:cNvCxnSpPr>
          <p:nvPr/>
        </p:nvCxnSpPr>
        <p:spPr>
          <a:xfrm rot="5400000" flipH="1">
            <a:off x="4612498" y="4419479"/>
            <a:ext cx="9682" cy="2188957"/>
          </a:xfrm>
          <a:prstGeom prst="curvedConnector3">
            <a:avLst>
              <a:gd name="adj1" fmla="val -328194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テキスト ボックス 37"/>
              <p:cNvSpPr txBox="1"/>
              <p:nvPr/>
            </p:nvSpPr>
            <p:spPr>
              <a:xfrm>
                <a:off x="2559932" y="4987682"/>
                <a:ext cx="154093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800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kumimoji="1" lang="en-US" altLang="ja-JP" sz="28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38" name="テキスト ボックス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9932" y="4987682"/>
                <a:ext cx="1540933" cy="5232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テキスト ボックス 41"/>
              <p:cNvSpPr txBox="1"/>
              <p:nvPr/>
            </p:nvSpPr>
            <p:spPr>
              <a:xfrm>
                <a:off x="3869656" y="4987682"/>
                <a:ext cx="1540933" cy="5579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800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kumimoji="1" lang="en-US" altLang="ja-JP" sz="2800" b="0" i="1" smtClean="0">
                              <a:latin typeface="Cambria Math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42" name="テキスト ボックス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9656" y="4987682"/>
                <a:ext cx="1540933" cy="55791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テキスト ボックス 42"/>
              <p:cNvSpPr txBox="1"/>
              <p:nvPr/>
            </p:nvSpPr>
            <p:spPr>
              <a:xfrm>
                <a:off x="5171484" y="4987682"/>
                <a:ext cx="154093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28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ja-JP" sz="2800" i="1">
                              <a:latin typeface="Cambria Math" charset="0"/>
                            </a:rPr>
                            <m:t>𝑣</m:t>
                          </m:r>
                        </m:e>
                        <m:sub>
                          <m:r>
                            <a:rPr kumimoji="1" lang="en-US" altLang="ja-JP" sz="2800" b="0" i="1" smtClean="0">
                              <a:latin typeface="Cambria Math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kumimoji="1" lang="ja-JP" altLang="en-US" sz="2800" dirty="0"/>
              </a:p>
            </p:txBody>
          </p:sp>
        </mc:Choice>
        <mc:Fallback xmlns="">
          <p:sp>
            <p:nvSpPr>
              <p:cNvPr id="43" name="テキスト ボックス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1484" y="4987682"/>
                <a:ext cx="1540933" cy="52322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519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逆の証明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コンテンツ プレースホルダー 4"/>
              <p:cNvSpPr>
                <a:spLocks noGrp="1"/>
              </p:cNvSpPr>
              <p:nvPr>
                <p:ph idx="1"/>
              </p:nvPr>
            </p:nvSpPr>
            <p:spPr>
              <a:xfrm>
                <a:off x="323850" y="1268413"/>
                <a:ext cx="8820150" cy="2473854"/>
              </a:xfrm>
            </p:spPr>
            <p:txBody>
              <a:bodyPr/>
              <a:lstStyle/>
              <a:p>
                <a:pPr marL="342900" indent="-342900">
                  <a:buFont typeface="Arial" charset="0"/>
                  <a:buChar char="•"/>
                </a:pPr>
                <a:r>
                  <a:rPr lang="en-US" altLang="ja-JP" dirty="0" smtClean="0"/>
                  <a:t>G</a:t>
                </a:r>
                <a:r>
                  <a:rPr lang="ja-JP" altLang="en-US" dirty="0" smtClean="0"/>
                  <a:t>が</a:t>
                </a:r>
                <a:r>
                  <a:rPr lang="en-US" altLang="ja-JP" dirty="0" smtClean="0"/>
                  <a:t>DAG </a:t>
                </a:r>
                <a14:m>
                  <m:oMath xmlns:m="http://schemas.openxmlformats.org/officeDocument/2006/math">
                    <m:r>
                      <a:rPr lang="en-US" altLang="ja-JP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</m:oMath>
                </a14:m>
                <a:r>
                  <a:rPr kumimoji="1" lang="en-US" altLang="ja-JP" dirty="0" smtClean="0"/>
                  <a:t> G</a:t>
                </a:r>
                <a:r>
                  <a:rPr kumimoji="1" lang="ja-JP" altLang="en-US" dirty="0" smtClean="0"/>
                  <a:t>のトポロジカル順序が存在する</a:t>
                </a:r>
                <a:endParaRPr kumimoji="1" lang="en-US" altLang="ja-JP" dirty="0" smtClean="0"/>
              </a:p>
              <a:p>
                <a:pPr marL="342900" indent="-342900">
                  <a:buFont typeface="Arial" charset="0"/>
                  <a:buChar char="•"/>
                </a:pP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r>
                  <a:rPr lang="ja-JP" altLang="en-US" dirty="0" smtClean="0"/>
                  <a:t>つまり</a:t>
                </a:r>
                <a:r>
                  <a:rPr kumimoji="1" lang="en-US" altLang="ja-JP" dirty="0" smtClean="0"/>
                  <a:t>DAG</a:t>
                </a:r>
                <a:r>
                  <a:rPr kumimoji="1" lang="ja-JP" altLang="en-US" dirty="0" smtClean="0"/>
                  <a:t>が与えられるので、トポロジカルソートを求めればよい</a:t>
                </a:r>
                <a:endParaRPr kumimoji="1" lang="en-US" altLang="ja-JP" dirty="0" smtClean="0"/>
              </a:p>
              <a:p>
                <a:pPr marL="342900" indent="-342900">
                  <a:buFont typeface="Arial" charset="0"/>
                  <a:buChar char="•"/>
                </a:pPr>
                <a:endParaRPr lang="en-US" altLang="ja-JP" dirty="0"/>
              </a:p>
              <a:p>
                <a:pPr marL="342900" indent="-342900">
                  <a:buFont typeface="Arial" charset="0"/>
                  <a:buChar char="•"/>
                </a:pPr>
                <a:r>
                  <a:rPr kumimoji="1" lang="ja-JP" altLang="en-US" dirty="0" smtClean="0"/>
                  <a:t>実際にトポロジカルソートを得るアルゴリズムを構築する</a:t>
                </a:r>
                <a:endParaRPr kumimoji="1" lang="ja-JP" altLang="en-US" dirty="0"/>
              </a:p>
            </p:txBody>
          </p:sp>
        </mc:Choice>
        <mc:Fallback xmlns="">
          <p:sp>
            <p:nvSpPr>
              <p:cNvPr id="5" name="コンテンツ プレースホルダー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3850" y="1268413"/>
                <a:ext cx="8820150" cy="2473854"/>
              </a:xfrm>
              <a:blipFill rotWithShape="0">
                <a:blip r:embed="rId2"/>
                <a:stretch>
                  <a:fillRect l="-898" t="-2709" r="-69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42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その前に</a:t>
            </a:r>
            <a:r>
              <a:rPr kumimoji="1" lang="en-US" altLang="ja-JP" dirty="0" smtClean="0"/>
              <a:t>DAG</a:t>
            </a:r>
            <a:r>
              <a:rPr kumimoji="1" lang="ja-JP" altLang="en-US" dirty="0" smtClean="0"/>
              <a:t>の重要な性質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ja-JP" dirty="0" smtClean="0"/>
              <a:t>DAG G</a:t>
            </a:r>
            <a:r>
              <a:rPr kumimoji="1" lang="ja-JP" altLang="en-US" dirty="0" smtClean="0"/>
              <a:t>には入ってくる辺のない頂点</a:t>
            </a:r>
            <a:r>
              <a:rPr kumimoji="1" lang="en-US" altLang="ja-JP" dirty="0" smtClean="0"/>
              <a:t> v </a:t>
            </a:r>
            <a:r>
              <a:rPr kumimoji="1" lang="ja-JP" altLang="en-US" dirty="0" smtClean="0"/>
              <a:t>が存在する</a:t>
            </a:r>
            <a:endParaRPr kumimoji="1" lang="ja-JP" altLang="en-US" dirty="0"/>
          </a:p>
        </p:txBody>
      </p:sp>
      <p:grpSp>
        <p:nvGrpSpPr>
          <p:cNvPr id="4" name="図形グループ 3"/>
          <p:cNvGrpSpPr/>
          <p:nvPr/>
        </p:nvGrpSpPr>
        <p:grpSpPr>
          <a:xfrm>
            <a:off x="2788743" y="3585321"/>
            <a:ext cx="3566513" cy="2507504"/>
            <a:chOff x="1567002" y="2751082"/>
            <a:chExt cx="4755350" cy="3343339"/>
          </a:xfrm>
        </p:grpSpPr>
        <p:sp>
          <p:nvSpPr>
            <p:cNvPr id="5" name="円/楕円 4"/>
            <p:cNvSpPr/>
            <p:nvPr/>
          </p:nvSpPr>
          <p:spPr>
            <a:xfrm>
              <a:off x="2585545" y="2758965"/>
              <a:ext cx="583325" cy="583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6" name="直線矢印コネクタ 5"/>
            <p:cNvCxnSpPr>
              <a:stCxn id="6" idx="6"/>
              <a:endCxn id="9" idx="2"/>
            </p:cNvCxnSpPr>
            <p:nvPr/>
          </p:nvCxnSpPr>
          <p:spPr>
            <a:xfrm flipV="1">
              <a:off x="3168870" y="3042745"/>
              <a:ext cx="1552901" cy="7883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円/楕円 6"/>
            <p:cNvSpPr/>
            <p:nvPr/>
          </p:nvSpPr>
          <p:spPr>
            <a:xfrm>
              <a:off x="4721771" y="2751082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円/楕円 7"/>
            <p:cNvSpPr/>
            <p:nvPr/>
          </p:nvSpPr>
          <p:spPr>
            <a:xfrm>
              <a:off x="1567002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直線矢印コネクタ 8"/>
            <p:cNvCxnSpPr>
              <a:stCxn id="6" idx="3"/>
              <a:endCxn id="12" idx="7"/>
            </p:cNvCxnSpPr>
            <p:nvPr/>
          </p:nvCxnSpPr>
          <p:spPr>
            <a:xfrm flipH="1">
              <a:off x="2064901" y="3256864"/>
              <a:ext cx="606070" cy="93810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円/楕円 9"/>
            <p:cNvSpPr/>
            <p:nvPr/>
          </p:nvSpPr>
          <p:spPr>
            <a:xfrm>
              <a:off x="3637891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直線矢印コネクタ 10"/>
            <p:cNvCxnSpPr>
              <a:stCxn id="6" idx="5"/>
              <a:endCxn id="17" idx="1"/>
            </p:cNvCxnSpPr>
            <p:nvPr/>
          </p:nvCxnSpPr>
          <p:spPr>
            <a:xfrm>
              <a:off x="3083444" y="3256864"/>
              <a:ext cx="639873" cy="93810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/>
            <p:cNvCxnSpPr>
              <a:stCxn id="9" idx="3"/>
              <a:endCxn id="17" idx="7"/>
            </p:cNvCxnSpPr>
            <p:nvPr/>
          </p:nvCxnSpPr>
          <p:spPr>
            <a:xfrm flipH="1">
              <a:off x="4135790" y="3248981"/>
              <a:ext cx="671407" cy="9459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円/楕円 12"/>
            <p:cNvSpPr/>
            <p:nvPr/>
          </p:nvSpPr>
          <p:spPr>
            <a:xfrm>
              <a:off x="5739027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直線矢印コネクタ 13"/>
            <p:cNvCxnSpPr>
              <a:stCxn id="9" idx="5"/>
            </p:cNvCxnSpPr>
            <p:nvPr/>
          </p:nvCxnSpPr>
          <p:spPr>
            <a:xfrm>
              <a:off x="5219670" y="3248981"/>
              <a:ext cx="604783" cy="9459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円/楕円 14"/>
            <p:cNvSpPr/>
            <p:nvPr/>
          </p:nvSpPr>
          <p:spPr>
            <a:xfrm>
              <a:off x="2585545" y="5511096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直線矢印コネクタ 15"/>
            <p:cNvCxnSpPr>
              <a:stCxn id="12" idx="5"/>
            </p:cNvCxnSpPr>
            <p:nvPr/>
          </p:nvCxnSpPr>
          <p:spPr>
            <a:xfrm>
              <a:off x="2064901" y="4607442"/>
              <a:ext cx="606070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/>
            <p:cNvCxnSpPr>
              <a:stCxn id="17" idx="3"/>
            </p:cNvCxnSpPr>
            <p:nvPr/>
          </p:nvCxnSpPr>
          <p:spPr>
            <a:xfrm flipH="1">
              <a:off x="3083444" y="4607442"/>
              <a:ext cx="639873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円/楕円 17"/>
            <p:cNvSpPr/>
            <p:nvPr/>
          </p:nvSpPr>
          <p:spPr>
            <a:xfrm>
              <a:off x="4721771" y="5511096"/>
              <a:ext cx="583325" cy="583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直線矢印コネクタ 18"/>
            <p:cNvCxnSpPr>
              <a:endCxn id="17" idx="6"/>
            </p:cNvCxnSpPr>
            <p:nvPr/>
          </p:nvCxnSpPr>
          <p:spPr>
            <a:xfrm flipH="1">
              <a:off x="4221216" y="4401206"/>
              <a:ext cx="151781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/>
            <p:cNvCxnSpPr>
              <a:stCxn id="17" idx="2"/>
              <a:endCxn id="12" idx="6"/>
            </p:cNvCxnSpPr>
            <p:nvPr/>
          </p:nvCxnSpPr>
          <p:spPr>
            <a:xfrm flipH="1">
              <a:off x="2150327" y="4401206"/>
              <a:ext cx="148756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矢印コネクタ 20"/>
            <p:cNvCxnSpPr/>
            <p:nvPr/>
          </p:nvCxnSpPr>
          <p:spPr>
            <a:xfrm flipH="1">
              <a:off x="3168870" y="5802759"/>
              <a:ext cx="155290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/>
            <p:cNvCxnSpPr>
              <a:endCxn id="17" idx="5"/>
            </p:cNvCxnSpPr>
            <p:nvPr/>
          </p:nvCxnSpPr>
          <p:spPr>
            <a:xfrm flipH="1" flipV="1">
              <a:off x="4135790" y="4607442"/>
              <a:ext cx="671407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/>
            <p:cNvCxnSpPr/>
            <p:nvPr/>
          </p:nvCxnSpPr>
          <p:spPr>
            <a:xfrm flipV="1">
              <a:off x="5219670" y="4607442"/>
              <a:ext cx="604783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スライド番号プレースホルダー 2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91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その前に</a:t>
            </a:r>
            <a:r>
              <a:rPr kumimoji="1" lang="en-US" altLang="ja-JP" dirty="0" smtClean="0"/>
              <a:t>DAG</a:t>
            </a:r>
            <a:r>
              <a:rPr kumimoji="1" lang="ja-JP" altLang="en-US" dirty="0" smtClean="0"/>
              <a:t>の重要な性質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ja-JP" dirty="0" smtClean="0"/>
              <a:t>DAG G</a:t>
            </a:r>
            <a:r>
              <a:rPr kumimoji="1" lang="ja-JP" altLang="en-US" dirty="0" smtClean="0"/>
              <a:t>には入ってくる辺のない頂点</a:t>
            </a:r>
            <a:r>
              <a:rPr kumimoji="1" lang="en-US" altLang="ja-JP" dirty="0" smtClean="0"/>
              <a:t> v </a:t>
            </a:r>
            <a:r>
              <a:rPr kumimoji="1" lang="ja-JP" altLang="en-US" dirty="0" smtClean="0"/>
              <a:t>が存在する</a:t>
            </a:r>
            <a:endParaRPr kumimoji="1" lang="en-US" altLang="ja-JP" dirty="0" smtClean="0"/>
          </a:p>
          <a:p>
            <a:pPr marL="342900" indent="-342900">
              <a:buFont typeface="Arial" charset="0"/>
              <a:buChar char="•"/>
            </a:pPr>
            <a:r>
              <a:rPr lang="ja-JP" altLang="en-US" dirty="0"/>
              <a:t>それらの頂点はトポロジカルソートの最初の頂点になれる</a:t>
            </a:r>
            <a:endParaRPr lang="en-US" altLang="ja-JP" dirty="0"/>
          </a:p>
          <a:p>
            <a:pPr marL="342900" indent="-342900">
              <a:buFont typeface="Arial" charset="0"/>
              <a:buChar char="•"/>
            </a:pPr>
            <a:endParaRPr kumimoji="1" lang="ja-JP" altLang="en-US" dirty="0"/>
          </a:p>
        </p:txBody>
      </p:sp>
      <p:grpSp>
        <p:nvGrpSpPr>
          <p:cNvPr id="4" name="図形グループ 3"/>
          <p:cNvGrpSpPr/>
          <p:nvPr/>
        </p:nvGrpSpPr>
        <p:grpSpPr>
          <a:xfrm>
            <a:off x="2788743" y="3585321"/>
            <a:ext cx="3566513" cy="2507504"/>
            <a:chOff x="1567002" y="2751082"/>
            <a:chExt cx="4755350" cy="3343339"/>
          </a:xfrm>
        </p:grpSpPr>
        <p:sp>
          <p:nvSpPr>
            <p:cNvPr id="5" name="円/楕円 4"/>
            <p:cNvSpPr/>
            <p:nvPr/>
          </p:nvSpPr>
          <p:spPr>
            <a:xfrm>
              <a:off x="2585545" y="2758965"/>
              <a:ext cx="583325" cy="583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6" name="直線矢印コネクタ 5"/>
            <p:cNvCxnSpPr>
              <a:stCxn id="6" idx="6"/>
              <a:endCxn id="9" idx="2"/>
            </p:cNvCxnSpPr>
            <p:nvPr/>
          </p:nvCxnSpPr>
          <p:spPr>
            <a:xfrm flipV="1">
              <a:off x="3168870" y="3042745"/>
              <a:ext cx="1552901" cy="7883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円/楕円 6"/>
            <p:cNvSpPr/>
            <p:nvPr/>
          </p:nvSpPr>
          <p:spPr>
            <a:xfrm>
              <a:off x="4721771" y="2751082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円/楕円 7"/>
            <p:cNvSpPr/>
            <p:nvPr/>
          </p:nvSpPr>
          <p:spPr>
            <a:xfrm>
              <a:off x="1567002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直線矢印コネクタ 8"/>
            <p:cNvCxnSpPr>
              <a:stCxn id="6" idx="3"/>
              <a:endCxn id="12" idx="7"/>
            </p:cNvCxnSpPr>
            <p:nvPr/>
          </p:nvCxnSpPr>
          <p:spPr>
            <a:xfrm flipH="1">
              <a:off x="2064901" y="3256864"/>
              <a:ext cx="606070" cy="93810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円/楕円 9"/>
            <p:cNvSpPr/>
            <p:nvPr/>
          </p:nvSpPr>
          <p:spPr>
            <a:xfrm>
              <a:off x="3637891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直線矢印コネクタ 10"/>
            <p:cNvCxnSpPr>
              <a:stCxn id="6" idx="5"/>
              <a:endCxn id="17" idx="1"/>
            </p:cNvCxnSpPr>
            <p:nvPr/>
          </p:nvCxnSpPr>
          <p:spPr>
            <a:xfrm>
              <a:off x="3083444" y="3256864"/>
              <a:ext cx="639873" cy="93810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/>
            <p:cNvCxnSpPr>
              <a:stCxn id="9" idx="3"/>
              <a:endCxn id="17" idx="7"/>
            </p:cNvCxnSpPr>
            <p:nvPr/>
          </p:nvCxnSpPr>
          <p:spPr>
            <a:xfrm flipH="1">
              <a:off x="4135790" y="3248981"/>
              <a:ext cx="671407" cy="9459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円/楕円 12"/>
            <p:cNvSpPr/>
            <p:nvPr/>
          </p:nvSpPr>
          <p:spPr>
            <a:xfrm>
              <a:off x="5739027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直線矢印コネクタ 13"/>
            <p:cNvCxnSpPr>
              <a:stCxn id="9" idx="5"/>
            </p:cNvCxnSpPr>
            <p:nvPr/>
          </p:nvCxnSpPr>
          <p:spPr>
            <a:xfrm>
              <a:off x="5219670" y="3248981"/>
              <a:ext cx="604783" cy="9459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円/楕円 14"/>
            <p:cNvSpPr/>
            <p:nvPr/>
          </p:nvSpPr>
          <p:spPr>
            <a:xfrm>
              <a:off x="2585545" y="5511096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直線矢印コネクタ 15"/>
            <p:cNvCxnSpPr>
              <a:stCxn id="12" idx="5"/>
            </p:cNvCxnSpPr>
            <p:nvPr/>
          </p:nvCxnSpPr>
          <p:spPr>
            <a:xfrm>
              <a:off x="2064901" y="4607442"/>
              <a:ext cx="606070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/>
            <p:cNvCxnSpPr>
              <a:stCxn id="17" idx="3"/>
            </p:cNvCxnSpPr>
            <p:nvPr/>
          </p:nvCxnSpPr>
          <p:spPr>
            <a:xfrm flipH="1">
              <a:off x="3083444" y="4607442"/>
              <a:ext cx="639873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円/楕円 17"/>
            <p:cNvSpPr/>
            <p:nvPr/>
          </p:nvSpPr>
          <p:spPr>
            <a:xfrm>
              <a:off x="4721771" y="5511096"/>
              <a:ext cx="583325" cy="583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直線矢印コネクタ 18"/>
            <p:cNvCxnSpPr>
              <a:endCxn id="17" idx="6"/>
            </p:cNvCxnSpPr>
            <p:nvPr/>
          </p:nvCxnSpPr>
          <p:spPr>
            <a:xfrm flipH="1">
              <a:off x="4221216" y="4401206"/>
              <a:ext cx="151781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/>
            <p:cNvCxnSpPr>
              <a:stCxn id="17" idx="2"/>
              <a:endCxn id="12" idx="6"/>
            </p:cNvCxnSpPr>
            <p:nvPr/>
          </p:nvCxnSpPr>
          <p:spPr>
            <a:xfrm flipH="1">
              <a:off x="2150327" y="4401206"/>
              <a:ext cx="148756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矢印コネクタ 20"/>
            <p:cNvCxnSpPr/>
            <p:nvPr/>
          </p:nvCxnSpPr>
          <p:spPr>
            <a:xfrm flipH="1">
              <a:off x="3168870" y="5802759"/>
              <a:ext cx="155290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/>
            <p:cNvCxnSpPr>
              <a:endCxn id="17" idx="5"/>
            </p:cNvCxnSpPr>
            <p:nvPr/>
          </p:nvCxnSpPr>
          <p:spPr>
            <a:xfrm flipH="1" flipV="1">
              <a:off x="4135790" y="4607442"/>
              <a:ext cx="671407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/>
            <p:cNvCxnSpPr/>
            <p:nvPr/>
          </p:nvCxnSpPr>
          <p:spPr>
            <a:xfrm flipV="1">
              <a:off x="5219670" y="4607442"/>
              <a:ext cx="604783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スライド番号プレースホルダー 2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0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その前に</a:t>
            </a:r>
            <a:r>
              <a:rPr kumimoji="1" lang="en-US" altLang="ja-JP" dirty="0" smtClean="0"/>
              <a:t>DAG</a:t>
            </a:r>
            <a:r>
              <a:rPr kumimoji="1" lang="ja-JP" altLang="en-US" dirty="0" smtClean="0"/>
              <a:t>の重要な性質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ja-JP" dirty="0" smtClean="0"/>
              <a:t>DAG G</a:t>
            </a:r>
            <a:r>
              <a:rPr kumimoji="1" lang="ja-JP" altLang="en-US" dirty="0" smtClean="0"/>
              <a:t>には入ってくる辺のない頂点</a:t>
            </a:r>
            <a:r>
              <a:rPr kumimoji="1" lang="en-US" altLang="ja-JP" dirty="0" smtClean="0"/>
              <a:t> v </a:t>
            </a:r>
            <a:r>
              <a:rPr kumimoji="1" lang="ja-JP" altLang="en-US" dirty="0" smtClean="0"/>
              <a:t>が存在する</a:t>
            </a:r>
            <a:endParaRPr kumimoji="1" lang="en-US" altLang="ja-JP" dirty="0" smtClean="0"/>
          </a:p>
          <a:p>
            <a:pPr marL="342900" indent="-342900">
              <a:buFont typeface="Arial" charset="0"/>
              <a:buChar char="•"/>
            </a:pPr>
            <a:r>
              <a:rPr lang="ja-JP" altLang="en-US" dirty="0" smtClean="0"/>
              <a:t>それらの頂点はトポロジカルソートの最初の頂点になれる</a:t>
            </a:r>
            <a:endParaRPr lang="en-US" altLang="ja-JP" dirty="0" smtClean="0"/>
          </a:p>
          <a:p>
            <a:pPr marL="342900" indent="-342900">
              <a:buFont typeface="Arial" charset="0"/>
              <a:buChar char="•"/>
            </a:pPr>
            <a:r>
              <a:rPr kumimoji="1" lang="ja-JP" altLang="en-US" dirty="0" smtClean="0"/>
              <a:t>その頂点を除いたグラフも</a:t>
            </a:r>
            <a:r>
              <a:rPr kumimoji="1" lang="en-US" altLang="ja-JP" dirty="0" smtClean="0"/>
              <a:t>DAG</a:t>
            </a:r>
            <a:r>
              <a:rPr kumimoji="1" lang="ja-JP" altLang="en-US" dirty="0" smtClean="0"/>
              <a:t>である</a:t>
            </a:r>
            <a:endParaRPr kumimoji="1" lang="en-US" altLang="ja-JP" dirty="0" smtClean="0"/>
          </a:p>
        </p:txBody>
      </p:sp>
      <p:grpSp>
        <p:nvGrpSpPr>
          <p:cNvPr id="4" name="図形グループ 3"/>
          <p:cNvGrpSpPr/>
          <p:nvPr/>
        </p:nvGrpSpPr>
        <p:grpSpPr>
          <a:xfrm>
            <a:off x="2788743" y="3585321"/>
            <a:ext cx="3566513" cy="2507504"/>
            <a:chOff x="1567002" y="2751082"/>
            <a:chExt cx="4755350" cy="3343339"/>
          </a:xfrm>
        </p:grpSpPr>
        <p:sp>
          <p:nvSpPr>
            <p:cNvPr id="7" name="円/楕円 6"/>
            <p:cNvSpPr/>
            <p:nvPr/>
          </p:nvSpPr>
          <p:spPr>
            <a:xfrm>
              <a:off x="4721771" y="2751082"/>
              <a:ext cx="583325" cy="583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8" name="円/楕円 7"/>
            <p:cNvSpPr/>
            <p:nvPr/>
          </p:nvSpPr>
          <p:spPr>
            <a:xfrm>
              <a:off x="1567002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円/楕円 9"/>
            <p:cNvSpPr/>
            <p:nvPr/>
          </p:nvSpPr>
          <p:spPr>
            <a:xfrm>
              <a:off x="3637891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直線矢印コネクタ 11"/>
            <p:cNvCxnSpPr>
              <a:endCxn id="17" idx="7"/>
            </p:cNvCxnSpPr>
            <p:nvPr/>
          </p:nvCxnSpPr>
          <p:spPr>
            <a:xfrm flipH="1">
              <a:off x="4135790" y="3248981"/>
              <a:ext cx="671407" cy="9459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円/楕円 12"/>
            <p:cNvSpPr/>
            <p:nvPr/>
          </p:nvSpPr>
          <p:spPr>
            <a:xfrm>
              <a:off x="5739027" y="4109543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直線矢印コネクタ 13"/>
            <p:cNvCxnSpPr/>
            <p:nvPr/>
          </p:nvCxnSpPr>
          <p:spPr>
            <a:xfrm>
              <a:off x="5219670" y="3248981"/>
              <a:ext cx="604783" cy="94598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円/楕円 14"/>
            <p:cNvSpPr/>
            <p:nvPr/>
          </p:nvSpPr>
          <p:spPr>
            <a:xfrm>
              <a:off x="2585545" y="5511096"/>
              <a:ext cx="583325" cy="5833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直線矢印コネクタ 15"/>
            <p:cNvCxnSpPr>
              <a:stCxn id="12" idx="5"/>
            </p:cNvCxnSpPr>
            <p:nvPr/>
          </p:nvCxnSpPr>
          <p:spPr>
            <a:xfrm>
              <a:off x="2064901" y="4607442"/>
              <a:ext cx="606070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/>
            <p:cNvCxnSpPr>
              <a:stCxn id="17" idx="3"/>
            </p:cNvCxnSpPr>
            <p:nvPr/>
          </p:nvCxnSpPr>
          <p:spPr>
            <a:xfrm flipH="1">
              <a:off x="3083444" y="4607442"/>
              <a:ext cx="639873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円/楕円 17"/>
            <p:cNvSpPr/>
            <p:nvPr/>
          </p:nvSpPr>
          <p:spPr>
            <a:xfrm>
              <a:off x="4721771" y="5511096"/>
              <a:ext cx="583325" cy="58332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直線矢印コネクタ 18"/>
            <p:cNvCxnSpPr>
              <a:endCxn id="17" idx="6"/>
            </p:cNvCxnSpPr>
            <p:nvPr/>
          </p:nvCxnSpPr>
          <p:spPr>
            <a:xfrm flipH="1">
              <a:off x="4221216" y="4401206"/>
              <a:ext cx="151781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19"/>
            <p:cNvCxnSpPr>
              <a:stCxn id="17" idx="2"/>
              <a:endCxn id="12" idx="6"/>
            </p:cNvCxnSpPr>
            <p:nvPr/>
          </p:nvCxnSpPr>
          <p:spPr>
            <a:xfrm flipH="1">
              <a:off x="2150327" y="4401206"/>
              <a:ext cx="148756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矢印コネクタ 20"/>
            <p:cNvCxnSpPr/>
            <p:nvPr/>
          </p:nvCxnSpPr>
          <p:spPr>
            <a:xfrm flipH="1">
              <a:off x="3168870" y="5802759"/>
              <a:ext cx="155290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矢印コネクタ 21"/>
            <p:cNvCxnSpPr>
              <a:endCxn id="17" idx="5"/>
            </p:cNvCxnSpPr>
            <p:nvPr/>
          </p:nvCxnSpPr>
          <p:spPr>
            <a:xfrm flipH="1" flipV="1">
              <a:off x="4135790" y="4607442"/>
              <a:ext cx="671407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矢印コネクタ 22"/>
            <p:cNvCxnSpPr/>
            <p:nvPr/>
          </p:nvCxnSpPr>
          <p:spPr>
            <a:xfrm flipV="1">
              <a:off x="5219670" y="4607442"/>
              <a:ext cx="604783" cy="98908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r>
              <a:rPr lang="en-US" smtClean="0"/>
              <a:t> / 46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360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okuudai">
  <a:themeElements>
    <a:clrScheme name="ppt2j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pt2j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ppt2j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2j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2j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2j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2j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2j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2j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2j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2j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2j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2j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2j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ypical_DP_Contest のコピー" id="{D3B80653-795D-114F-ACC6-E353F12ABA50}" vid="{E2F74356-6B8D-AD46-BDF0-7A4A6C30C924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Hokudai1</Template>
  <TotalTime>1277</TotalTime>
  <Words>2122</Words>
  <Application>Microsoft Macintosh PowerPoint</Application>
  <PresentationFormat>画面に合わせる (4:3)</PresentationFormat>
  <Paragraphs>527</Paragraphs>
  <Slides>46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46</vt:i4>
      </vt:variant>
    </vt:vector>
  </HeadingPairs>
  <TitlesOfParts>
    <vt:vector size="52" baseType="lpstr">
      <vt:lpstr>Cambria Math</vt:lpstr>
      <vt:lpstr>ＭＳ Ｐゴシック</vt:lpstr>
      <vt:lpstr>Wingdings</vt:lpstr>
      <vt:lpstr>Yu Gothic</vt:lpstr>
      <vt:lpstr>Arial</vt:lpstr>
      <vt:lpstr>hokuudai</vt:lpstr>
      <vt:lpstr>トポロジカルソート</vt:lpstr>
      <vt:lpstr>今日の内容</vt:lpstr>
      <vt:lpstr>有向無閉路グラフとは？</vt:lpstr>
      <vt:lpstr>トポロジカルソートとは？</vt:lpstr>
      <vt:lpstr>DAGとトポロジカル順序の関係</vt:lpstr>
      <vt:lpstr>逆の証明</vt:lpstr>
      <vt:lpstr>その前にDAGの重要な性質</vt:lpstr>
      <vt:lpstr>その前にDAGの重要な性質</vt:lpstr>
      <vt:lpstr>その前にDAGの重要な性質</vt:lpstr>
      <vt:lpstr>その前にDAGの重要な性質</vt:lpstr>
      <vt:lpstr>トポロジカルソートを求めるアルゴリズム</vt:lpstr>
      <vt:lpstr>トポロジカルソートを求めるアルゴリズム</vt:lpstr>
      <vt:lpstr>トポロジカル順序を求めるアルゴリズム</vt:lpstr>
      <vt:lpstr>アルゴリズムの動作例</vt:lpstr>
      <vt:lpstr>アルゴリズムの動作例</vt:lpstr>
      <vt:lpstr>アルゴリズムの動作例</vt:lpstr>
      <vt:lpstr>アルゴリズムの動作例</vt:lpstr>
      <vt:lpstr>アルゴリズムの動作例</vt:lpstr>
      <vt:lpstr>アルゴリズムの動作例</vt:lpstr>
      <vt:lpstr>アルゴリズムの動作例</vt:lpstr>
      <vt:lpstr>アルゴリズムの動作例</vt:lpstr>
      <vt:lpstr>アルゴリズムの動作例</vt:lpstr>
      <vt:lpstr>アルゴリズムの動作例</vt:lpstr>
      <vt:lpstr>C++コード例</vt:lpstr>
      <vt:lpstr>別のアルゴリズム [Tarjan 1976]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 の動作例</vt:lpstr>
      <vt:lpstr>[Tarjan 1976]の実装例</vt:lpstr>
      <vt:lpstr>まとめ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トポロジカルソート</dc:title>
  <dc:creator>瀧川一学</dc:creator>
  <cp:lastModifiedBy>瀧川一学</cp:lastModifiedBy>
  <cp:revision>25</cp:revision>
  <dcterms:created xsi:type="dcterms:W3CDTF">2016-11-23T09:44:47Z</dcterms:created>
  <dcterms:modified xsi:type="dcterms:W3CDTF">2016-11-24T10:12:55Z</dcterms:modified>
</cp:coreProperties>
</file>